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8" r:id="rId3"/>
    <p:sldId id="259" r:id="rId4"/>
    <p:sldId id="260" r:id="rId5"/>
    <p:sldId id="261" r:id="rId6"/>
    <p:sldId id="262" r:id="rId7"/>
    <p:sldId id="263" r:id="rId8"/>
    <p:sldId id="265" r:id="rId9"/>
    <p:sldId id="266" r:id="rId10"/>
    <p:sldId id="267" r:id="rId11"/>
    <p:sldId id="268" r:id="rId12"/>
    <p:sldId id="269" r:id="rId13"/>
    <p:sldId id="270" r:id="rId14"/>
    <p:sldId id="271" r:id="rId15"/>
    <p:sldId id="272" r:id="rId16"/>
    <p:sldId id="273"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Lst>
  <p:sldSz cx="18288000" cy="10287000"/>
  <p:notesSz cx="6858000" cy="9144000"/>
  <p:embeddedFontLst>
    <p:embeddedFont>
      <p:font typeface="HK Modular" panose="020B0604020202020204" charset="0"/>
      <p:regular r:id="rId34"/>
    </p:embeddedFont>
    <p:embeddedFont>
      <p:font typeface="Poppins" panose="00000500000000000000" pitchFamily="2" charset="0"/>
      <p:regular r:id="rId35"/>
      <p:bold r:id="rId36"/>
      <p:italic r:id="rId37"/>
      <p:boldItalic r:id="rId38"/>
    </p:embeddedFont>
    <p:embeddedFont>
      <p:font typeface="Poppins Medium" panose="00000600000000000000" pitchFamily="2" charset="0"/>
      <p:regular r:id="rId39"/>
      <p:italic r:id="rId40"/>
    </p:embeddedFont>
    <p:embeddedFont>
      <p:font typeface="Poppins SemiBold" panose="00000700000000000000" pitchFamily="2" charset="0"/>
      <p:bold r:id="rId41"/>
      <p:boldItalic r:id="rId42"/>
    </p:embeddedFont>
    <p:embeddedFont>
      <p:font typeface="Roboto" panose="02000000000000000000" pitchFamily="2"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496" autoAdjust="0"/>
  </p:normalViewPr>
  <p:slideViewPr>
    <p:cSldViewPr>
      <p:cViewPr varScale="1">
        <p:scale>
          <a:sx n="50" d="100"/>
          <a:sy n="50" d="100"/>
        </p:scale>
        <p:origin x="94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5FB59-F20B-4761-89FD-47F9AAFA614B}" type="datetimeFigureOut">
              <a:rPr lang="en-IN" smtClean="0"/>
              <a:t>27-09-2024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2325A-5221-48A4-96B6-A8B422F0E2BD}" type="slidenum">
              <a:rPr lang="en-IN" smtClean="0"/>
              <a:t>‹#›</a:t>
            </a:fld>
            <a:endParaRPr lang="en-IN"/>
          </a:p>
        </p:txBody>
      </p:sp>
    </p:spTree>
    <p:extLst>
      <p:ext uri="{BB962C8B-B14F-4D97-AF65-F5344CB8AC3E}">
        <p14:creationId xmlns:p14="http://schemas.microsoft.com/office/powerpoint/2010/main" val="2989860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EDE7"/>
                </a:solidFill>
                <a:effectLst/>
                <a:latin typeface="Google Sans"/>
              </a:rPr>
              <a:t>The answer is LDR.</a:t>
            </a:r>
          </a:p>
          <a:p>
            <a:r>
              <a:rPr lang="en-US" b="0" i="0" dirty="0">
                <a:solidFill>
                  <a:srgbClr val="FFEDE7"/>
                </a:solidFill>
                <a:effectLst/>
                <a:latin typeface="Google Sans"/>
              </a:rPr>
              <a:t> </a:t>
            </a:r>
            <a:r>
              <a:rPr lang="en-US" b="0" i="0" dirty="0">
                <a:solidFill>
                  <a:srgbClr val="E8E8E8"/>
                </a:solidFill>
                <a:effectLst/>
                <a:latin typeface="Google Sans"/>
              </a:rPr>
              <a:t> </a:t>
            </a:r>
            <a:r>
              <a:rPr lang="en-US" b="0" i="0" dirty="0">
                <a:solidFill>
                  <a:srgbClr val="FFFFFF"/>
                </a:solidFill>
                <a:effectLst/>
                <a:latin typeface="Google Sans"/>
              </a:rPr>
              <a:t>a sensor that changes resistance based on light intensity</a:t>
            </a:r>
            <a:r>
              <a:rPr lang="en-US" b="0" i="0" dirty="0">
                <a:solidFill>
                  <a:srgbClr val="E8E8E8"/>
                </a:solidFill>
                <a:effectLst/>
                <a:latin typeface="Google Sans"/>
              </a:rPr>
              <a:t>. </a:t>
            </a:r>
          </a:p>
          <a:p>
            <a:endParaRPr lang="en-IN" dirty="0"/>
          </a:p>
        </p:txBody>
      </p:sp>
      <p:sp>
        <p:nvSpPr>
          <p:cNvPr id="4" name="Slide Number Placeholder 3"/>
          <p:cNvSpPr>
            <a:spLocks noGrp="1"/>
          </p:cNvSpPr>
          <p:nvPr>
            <p:ph type="sldNum" sz="quarter" idx="5"/>
          </p:nvPr>
        </p:nvSpPr>
        <p:spPr/>
        <p:txBody>
          <a:bodyPr/>
          <a:lstStyle/>
          <a:p>
            <a:fld id="{B0C2325A-5221-48A4-96B6-A8B422F0E2BD}" type="slidenum">
              <a:rPr lang="en-IN" smtClean="0"/>
              <a:t>3</a:t>
            </a:fld>
            <a:endParaRPr lang="en-IN"/>
          </a:p>
        </p:txBody>
      </p:sp>
    </p:spTree>
    <p:extLst>
      <p:ext uri="{BB962C8B-B14F-4D97-AF65-F5344CB8AC3E}">
        <p14:creationId xmlns:p14="http://schemas.microsoft.com/office/powerpoint/2010/main" val="3718463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anyone know what is the SI unit of light intensity?</a:t>
            </a:r>
            <a:r>
              <a:rPr lang="en-IN" dirty="0"/>
              <a:t> The SI unit for light is </a:t>
            </a:r>
            <a:r>
              <a:rPr lang="en-IN" b="1" dirty="0"/>
              <a:t>lux(lx) , </a:t>
            </a:r>
            <a:r>
              <a:rPr lang="en-IN" b="0" dirty="0"/>
              <a:t>which is the unit of </a:t>
            </a:r>
            <a:r>
              <a:rPr lang="en-IN" b="0" dirty="0" err="1"/>
              <a:t>illuminanace</a:t>
            </a:r>
            <a:r>
              <a:rPr lang="en-IN" b="0" dirty="0"/>
              <a:t> or luminous flux per unit area.</a:t>
            </a:r>
            <a:endParaRPr lang="en-US" b="1" dirty="0"/>
          </a:p>
          <a:p>
            <a:endParaRPr lang="en-IN" dirty="0"/>
          </a:p>
        </p:txBody>
      </p:sp>
      <p:sp>
        <p:nvSpPr>
          <p:cNvPr id="4" name="Slide Number Placeholder 3"/>
          <p:cNvSpPr>
            <a:spLocks noGrp="1"/>
          </p:cNvSpPr>
          <p:nvPr>
            <p:ph type="sldNum" sz="quarter" idx="5"/>
          </p:nvPr>
        </p:nvSpPr>
        <p:spPr/>
        <p:txBody>
          <a:bodyPr/>
          <a:lstStyle/>
          <a:p>
            <a:fld id="{B0C2325A-5221-48A4-96B6-A8B422F0E2BD}" type="slidenum">
              <a:rPr lang="en-IN" smtClean="0"/>
              <a:t>17</a:t>
            </a:fld>
            <a:endParaRPr lang="en-IN"/>
          </a:p>
        </p:txBody>
      </p:sp>
    </p:spTree>
    <p:extLst>
      <p:ext uri="{BB962C8B-B14F-4D97-AF65-F5344CB8AC3E}">
        <p14:creationId xmlns:p14="http://schemas.microsoft.com/office/powerpoint/2010/main" val="127523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anyone know what is the SI unit of light?</a:t>
            </a:r>
            <a:r>
              <a:rPr lang="en-IN" dirty="0"/>
              <a:t> The SI unit for light is </a:t>
            </a:r>
            <a:r>
              <a:rPr lang="en-IN" b="1" dirty="0"/>
              <a:t>lux(lx) , </a:t>
            </a:r>
            <a:r>
              <a:rPr lang="en-IN" b="0" dirty="0"/>
              <a:t>which is the unit of </a:t>
            </a:r>
            <a:r>
              <a:rPr lang="en-IN" b="0" dirty="0" err="1"/>
              <a:t>illuminanace</a:t>
            </a:r>
            <a:r>
              <a:rPr lang="en-IN" b="0" dirty="0"/>
              <a:t> or luminous flux per unit area.</a:t>
            </a:r>
            <a:endParaRPr lang="en-US" b="1" dirty="0"/>
          </a:p>
        </p:txBody>
      </p:sp>
      <p:sp>
        <p:nvSpPr>
          <p:cNvPr id="4" name="Slide Number Placeholder 3"/>
          <p:cNvSpPr>
            <a:spLocks noGrp="1"/>
          </p:cNvSpPr>
          <p:nvPr>
            <p:ph type="sldNum" sz="quarter" idx="5"/>
          </p:nvPr>
        </p:nvSpPr>
        <p:spPr/>
        <p:txBody>
          <a:bodyPr/>
          <a:lstStyle/>
          <a:p>
            <a:fld id="{B0C2325A-5221-48A4-96B6-A8B422F0E2BD}" type="slidenum">
              <a:rPr lang="en-IN" smtClean="0"/>
              <a:t>18</a:t>
            </a:fld>
            <a:endParaRPr lang="en-IN"/>
          </a:p>
        </p:txBody>
      </p:sp>
    </p:spTree>
    <p:extLst>
      <p:ext uri="{BB962C8B-B14F-4D97-AF65-F5344CB8AC3E}">
        <p14:creationId xmlns:p14="http://schemas.microsoft.com/office/powerpoint/2010/main" val="29027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Power Dissipation: the maximum amount of power that a component can transfer without overheating. The max. power dissipation of an LDR module is 200 milliwatts.</a:t>
            </a:r>
          </a:p>
          <a:p>
            <a:r>
              <a:rPr lang="en-US" dirty="0"/>
              <a:t>Peak Wavelength: the wavelength at which a light source’s radiometric emission spectrum reaches its highest value. It is measured with a spectrometer.</a:t>
            </a:r>
            <a:endParaRPr lang="en-IN" dirty="0"/>
          </a:p>
        </p:txBody>
      </p:sp>
      <p:sp>
        <p:nvSpPr>
          <p:cNvPr id="4" name="Slide Number Placeholder 3"/>
          <p:cNvSpPr>
            <a:spLocks noGrp="1"/>
          </p:cNvSpPr>
          <p:nvPr>
            <p:ph type="sldNum" sz="quarter" idx="5"/>
          </p:nvPr>
        </p:nvSpPr>
        <p:spPr/>
        <p:txBody>
          <a:bodyPr/>
          <a:lstStyle/>
          <a:p>
            <a:fld id="{B0C2325A-5221-48A4-96B6-A8B422F0E2BD}" type="slidenum">
              <a:rPr lang="en-IN" smtClean="0"/>
              <a:t>19</a:t>
            </a:fld>
            <a:endParaRPr lang="en-IN"/>
          </a:p>
        </p:txBody>
      </p:sp>
    </p:spTree>
    <p:extLst>
      <p:ext uri="{BB962C8B-B14F-4D97-AF65-F5344CB8AC3E}">
        <p14:creationId xmlns:p14="http://schemas.microsoft.com/office/powerpoint/2010/main" val="503260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Some of you might be thinking to skip the device specification. But its important</a:t>
            </a:r>
          </a:p>
        </p:txBody>
      </p:sp>
      <p:sp>
        <p:nvSpPr>
          <p:cNvPr id="4" name="Slide Number Placeholder 3"/>
          <p:cNvSpPr>
            <a:spLocks noGrp="1"/>
          </p:cNvSpPr>
          <p:nvPr>
            <p:ph type="sldNum" sz="quarter" idx="5"/>
          </p:nvPr>
        </p:nvSpPr>
        <p:spPr/>
        <p:txBody>
          <a:bodyPr/>
          <a:lstStyle/>
          <a:p>
            <a:fld id="{B0C2325A-5221-48A4-96B6-A8B422F0E2BD}" type="slidenum">
              <a:rPr lang="en-IN" smtClean="0"/>
              <a:t>20</a:t>
            </a:fld>
            <a:endParaRPr lang="en-IN"/>
          </a:p>
        </p:txBody>
      </p:sp>
    </p:spTree>
    <p:extLst>
      <p:ext uri="{BB962C8B-B14F-4D97-AF65-F5344CB8AC3E}">
        <p14:creationId xmlns:p14="http://schemas.microsoft.com/office/powerpoint/2010/main" val="1701549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WHY LDR SENSOR?</a:t>
            </a:r>
          </a:p>
          <a:p>
            <a:r>
              <a:rPr lang="en-IN" dirty="0"/>
              <a:t>ANYONE KNOW WHAT ARE THE APPLICATIONS OF LDR SENSOR IN DAY TO DAY LIFE</a:t>
            </a:r>
          </a:p>
          <a:p>
            <a:endParaRPr lang="en-IN" dirty="0"/>
          </a:p>
        </p:txBody>
      </p:sp>
      <p:sp>
        <p:nvSpPr>
          <p:cNvPr id="4" name="Slide Number Placeholder 3"/>
          <p:cNvSpPr>
            <a:spLocks noGrp="1"/>
          </p:cNvSpPr>
          <p:nvPr>
            <p:ph type="sldNum" sz="quarter" idx="5"/>
          </p:nvPr>
        </p:nvSpPr>
        <p:spPr/>
        <p:txBody>
          <a:bodyPr/>
          <a:lstStyle/>
          <a:p>
            <a:fld id="{B0C2325A-5221-48A4-96B6-A8B422F0E2BD}" type="slidenum">
              <a:rPr lang="en-IN" smtClean="0"/>
              <a:t>21</a:t>
            </a:fld>
            <a:endParaRPr lang="en-IN"/>
          </a:p>
        </p:txBody>
      </p:sp>
    </p:spTree>
    <p:extLst>
      <p:ext uri="{BB962C8B-B14F-4D97-AF65-F5344CB8AC3E}">
        <p14:creationId xmlns:p14="http://schemas.microsoft.com/office/powerpoint/2010/main" val="3416882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Moving to the application part</a:t>
            </a:r>
          </a:p>
        </p:txBody>
      </p:sp>
      <p:sp>
        <p:nvSpPr>
          <p:cNvPr id="4" name="Slide Number Placeholder 3"/>
          <p:cNvSpPr>
            <a:spLocks noGrp="1"/>
          </p:cNvSpPr>
          <p:nvPr>
            <p:ph type="sldNum" sz="quarter" idx="5"/>
          </p:nvPr>
        </p:nvSpPr>
        <p:spPr/>
        <p:txBody>
          <a:bodyPr/>
          <a:lstStyle/>
          <a:p>
            <a:fld id="{B0C2325A-5221-48A4-96B6-A8B422F0E2BD}" type="slidenum">
              <a:rPr lang="en-IN" smtClean="0"/>
              <a:t>22</a:t>
            </a:fld>
            <a:endParaRPr lang="en-IN"/>
          </a:p>
        </p:txBody>
      </p:sp>
    </p:spTree>
    <p:extLst>
      <p:ext uri="{BB962C8B-B14F-4D97-AF65-F5344CB8AC3E}">
        <p14:creationId xmlns:p14="http://schemas.microsoft.com/office/powerpoint/2010/main" val="2333480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basically A smart light with an LDR detects ambient light levels. When the surrounding light falls below a certain threshold, the LDR </a:t>
            </a:r>
            <a:r>
              <a:rPr lang="en-IN" dirty="0" err="1"/>
              <a:t>increses</a:t>
            </a:r>
            <a:r>
              <a:rPr lang="en-IN" dirty="0"/>
              <a:t> resistance, triggering the light to turn on automatically and vice versa.</a:t>
            </a:r>
          </a:p>
        </p:txBody>
      </p:sp>
      <p:sp>
        <p:nvSpPr>
          <p:cNvPr id="4" name="Slide Number Placeholder 3"/>
          <p:cNvSpPr>
            <a:spLocks noGrp="1"/>
          </p:cNvSpPr>
          <p:nvPr>
            <p:ph type="sldNum" sz="quarter" idx="5"/>
          </p:nvPr>
        </p:nvSpPr>
        <p:spPr/>
        <p:txBody>
          <a:bodyPr/>
          <a:lstStyle/>
          <a:p>
            <a:fld id="{B0C2325A-5221-48A4-96B6-A8B422F0E2BD}" type="slidenum">
              <a:rPr lang="en-IN" smtClean="0"/>
              <a:t>24</a:t>
            </a:fld>
            <a:endParaRPr lang="en-IN"/>
          </a:p>
        </p:txBody>
      </p:sp>
    </p:spTree>
    <p:extLst>
      <p:ext uri="{BB962C8B-B14F-4D97-AF65-F5344CB8AC3E}">
        <p14:creationId xmlns:p14="http://schemas.microsoft.com/office/powerpoint/2010/main" val="2661785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infrared astronomy, LDR is used to detect changes in INFRARED light intensity, helping to capture and analyse celestial object that emits infrared radiation.</a:t>
            </a:r>
          </a:p>
        </p:txBody>
      </p:sp>
      <p:sp>
        <p:nvSpPr>
          <p:cNvPr id="4" name="Slide Number Placeholder 3"/>
          <p:cNvSpPr>
            <a:spLocks noGrp="1"/>
          </p:cNvSpPr>
          <p:nvPr>
            <p:ph type="sldNum" sz="quarter" idx="5"/>
          </p:nvPr>
        </p:nvSpPr>
        <p:spPr/>
        <p:txBody>
          <a:bodyPr/>
          <a:lstStyle/>
          <a:p>
            <a:fld id="{B0C2325A-5221-48A4-96B6-A8B422F0E2BD}" type="slidenum">
              <a:rPr lang="en-IN" smtClean="0"/>
              <a:t>25</a:t>
            </a:fld>
            <a:endParaRPr lang="en-IN"/>
          </a:p>
        </p:txBody>
      </p:sp>
    </p:spTree>
    <p:extLst>
      <p:ext uri="{BB962C8B-B14F-4D97-AF65-F5344CB8AC3E}">
        <p14:creationId xmlns:p14="http://schemas.microsoft.com/office/powerpoint/2010/main" val="4127095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When the light level changes </a:t>
            </a:r>
            <a:r>
              <a:rPr lang="en-IN" dirty="0" err="1"/>
              <a:t>unexpectedly,such</a:t>
            </a:r>
            <a:r>
              <a:rPr lang="en-IN" dirty="0"/>
              <a:t> as when a person passes by or interrupt the light source, the LDR triggers the </a:t>
            </a:r>
            <a:r>
              <a:rPr lang="en-IN" dirty="0" err="1"/>
              <a:t>alarm,signaling</a:t>
            </a:r>
            <a:r>
              <a:rPr lang="en-IN" dirty="0"/>
              <a:t> a possible </a:t>
            </a:r>
            <a:r>
              <a:rPr lang="en-IN" dirty="0" err="1"/>
              <a:t>intruition</a:t>
            </a:r>
            <a:r>
              <a:rPr lang="en-IN" dirty="0"/>
              <a:t>.</a:t>
            </a:r>
          </a:p>
        </p:txBody>
      </p:sp>
      <p:sp>
        <p:nvSpPr>
          <p:cNvPr id="4" name="Slide Number Placeholder 3"/>
          <p:cNvSpPr>
            <a:spLocks noGrp="1"/>
          </p:cNvSpPr>
          <p:nvPr>
            <p:ph type="sldNum" sz="quarter" idx="5"/>
          </p:nvPr>
        </p:nvSpPr>
        <p:spPr/>
        <p:txBody>
          <a:bodyPr/>
          <a:lstStyle/>
          <a:p>
            <a:fld id="{B0C2325A-5221-48A4-96B6-A8B422F0E2BD}" type="slidenum">
              <a:rPr lang="en-IN" smtClean="0"/>
              <a:t>26</a:t>
            </a:fld>
            <a:endParaRPr lang="en-IN"/>
          </a:p>
        </p:txBody>
      </p:sp>
    </p:spTree>
    <p:extLst>
      <p:ext uri="{BB962C8B-B14F-4D97-AF65-F5344CB8AC3E}">
        <p14:creationId xmlns:p14="http://schemas.microsoft.com/office/powerpoint/2010/main" val="2796758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here VCC is connected to 3v</a:t>
            </a:r>
          </a:p>
          <a:p>
            <a:r>
              <a:rPr lang="en-IN" dirty="0"/>
              <a:t>GND of LDR module is connected to GND of ESP32</a:t>
            </a:r>
          </a:p>
          <a:p>
            <a:r>
              <a:rPr lang="en-IN" dirty="0"/>
              <a:t>A0 is connected to D34</a:t>
            </a:r>
          </a:p>
        </p:txBody>
      </p:sp>
      <p:sp>
        <p:nvSpPr>
          <p:cNvPr id="4" name="Slide Number Placeholder 3"/>
          <p:cNvSpPr>
            <a:spLocks noGrp="1"/>
          </p:cNvSpPr>
          <p:nvPr>
            <p:ph type="sldNum" sz="quarter" idx="5"/>
          </p:nvPr>
        </p:nvSpPr>
        <p:spPr/>
        <p:txBody>
          <a:bodyPr/>
          <a:lstStyle/>
          <a:p>
            <a:fld id="{B0C2325A-5221-48A4-96B6-A8B422F0E2BD}" type="slidenum">
              <a:rPr lang="en-IN" smtClean="0"/>
              <a:t>29</a:t>
            </a:fld>
            <a:endParaRPr lang="en-IN"/>
          </a:p>
        </p:txBody>
      </p:sp>
    </p:spTree>
    <p:extLst>
      <p:ext uri="{BB962C8B-B14F-4D97-AF65-F5344CB8AC3E}">
        <p14:creationId xmlns:p14="http://schemas.microsoft.com/office/powerpoint/2010/main" val="4215953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0C2325A-5221-48A4-96B6-A8B422F0E2BD}" type="slidenum">
              <a:rPr lang="en-IN" smtClean="0"/>
              <a:t>4</a:t>
            </a:fld>
            <a:endParaRPr lang="en-IN"/>
          </a:p>
        </p:txBody>
      </p:sp>
    </p:spTree>
    <p:extLst>
      <p:ext uri="{BB962C8B-B14F-4D97-AF65-F5344CB8AC3E}">
        <p14:creationId xmlns:p14="http://schemas.microsoft.com/office/powerpoint/2010/main" val="633820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0C2325A-5221-48A4-96B6-A8B422F0E2BD}" type="slidenum">
              <a:rPr lang="en-IN" smtClean="0"/>
              <a:t>30</a:t>
            </a:fld>
            <a:endParaRPr lang="en-IN"/>
          </a:p>
        </p:txBody>
      </p:sp>
    </p:spTree>
    <p:extLst>
      <p:ext uri="{BB962C8B-B14F-4D97-AF65-F5344CB8AC3E}">
        <p14:creationId xmlns:p14="http://schemas.microsoft.com/office/powerpoint/2010/main" val="3715647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Auto-brightness on smartphones works by using a LDR, typically located near the front-facing camera, to detect ambient lighting conditions. When the sensor detects a bright environment (like outdoors in sunlight), the screen brightness increases to improve visibility. Conversely, in low-light environments, the screen dims to reduce eye strain and conserve battery life. This system automatically adjusts the display brightness based on the sensor's input, enhancing both user experience and energy efficiency.</a:t>
            </a:r>
            <a:endParaRPr lang="en-IN" dirty="0"/>
          </a:p>
          <a:p>
            <a:endParaRPr lang="en-IN" dirty="0"/>
          </a:p>
        </p:txBody>
      </p:sp>
      <p:sp>
        <p:nvSpPr>
          <p:cNvPr id="4" name="Slide Number Placeholder 3"/>
          <p:cNvSpPr>
            <a:spLocks noGrp="1"/>
          </p:cNvSpPr>
          <p:nvPr>
            <p:ph type="sldNum" sz="quarter" idx="5"/>
          </p:nvPr>
        </p:nvSpPr>
        <p:spPr/>
        <p:txBody>
          <a:bodyPr/>
          <a:lstStyle/>
          <a:p>
            <a:fld id="{B0C2325A-5221-48A4-96B6-A8B422F0E2BD}" type="slidenum">
              <a:rPr lang="en-IN" smtClean="0"/>
              <a:t>6</a:t>
            </a:fld>
            <a:endParaRPr lang="en-IN"/>
          </a:p>
        </p:txBody>
      </p:sp>
    </p:spTree>
    <p:extLst>
      <p:ext uri="{BB962C8B-B14F-4D97-AF65-F5344CB8AC3E}">
        <p14:creationId xmlns:p14="http://schemas.microsoft.com/office/powerpoint/2010/main" val="3938288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THIS IS THE LDR SENSOR</a:t>
            </a:r>
          </a:p>
          <a:p>
            <a:r>
              <a:rPr lang="en-IN" dirty="0"/>
              <a:t>IT IS ALSO KNOWN AS PHOTORESISTOR, PHOTOCELL OR PHOTOCONDUCTOR</a:t>
            </a:r>
          </a:p>
        </p:txBody>
      </p:sp>
      <p:sp>
        <p:nvSpPr>
          <p:cNvPr id="4" name="Slide Number Placeholder 3"/>
          <p:cNvSpPr>
            <a:spLocks noGrp="1"/>
          </p:cNvSpPr>
          <p:nvPr>
            <p:ph type="sldNum" sz="quarter" idx="5"/>
          </p:nvPr>
        </p:nvSpPr>
        <p:spPr/>
        <p:txBody>
          <a:bodyPr/>
          <a:lstStyle/>
          <a:p>
            <a:fld id="{B0C2325A-5221-48A4-96B6-A8B422F0E2BD}" type="slidenum">
              <a:rPr lang="en-IN" smtClean="0"/>
              <a:t>9</a:t>
            </a:fld>
            <a:endParaRPr lang="en-IN"/>
          </a:p>
        </p:txBody>
      </p:sp>
    </p:spTree>
    <p:extLst>
      <p:ext uri="{BB962C8B-B14F-4D97-AF65-F5344CB8AC3E}">
        <p14:creationId xmlns:p14="http://schemas.microsoft.com/office/powerpoint/2010/main" val="29173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en-US" dirty="0"/>
              <a:t>What is photoconductivity </a:t>
            </a:r>
            <a:r>
              <a:rPr lang="en-US" dirty="0" err="1"/>
              <a:t>principle?anyone</a:t>
            </a:r>
            <a:endParaRPr lang="en-US" dirty="0"/>
          </a:p>
          <a:p>
            <a:pPr marL="0" lvl="0" indent="0" algn="l" rtl="0">
              <a:lnSpc>
                <a:spcPct val="100000"/>
              </a:lnSpc>
              <a:spcBef>
                <a:spcPts val="0"/>
              </a:spcBef>
              <a:spcAft>
                <a:spcPts val="0"/>
              </a:spcAft>
              <a:buSzPts val="1100"/>
              <a:buNone/>
            </a:pPr>
            <a:r>
              <a:rPr lang="en-US" dirty="0"/>
              <a:t>So basically photoconductivity is the phenomena  by which a material’s electrical conductivity increases when it’s exposed to </a:t>
            </a:r>
            <a:r>
              <a:rPr lang="en-US" dirty="0" err="1"/>
              <a:t>light.This</a:t>
            </a:r>
            <a:r>
              <a:rPr lang="en-US" dirty="0"/>
              <a:t> happens because light causes electron to move to higher energy levels. So the working principle of LDR is photosensitivity principle</a:t>
            </a:r>
          </a:p>
          <a:p>
            <a:endParaRPr lang="en-IN" dirty="0"/>
          </a:p>
        </p:txBody>
      </p:sp>
      <p:sp>
        <p:nvSpPr>
          <p:cNvPr id="4" name="Slide Number Placeholder 3"/>
          <p:cNvSpPr>
            <a:spLocks noGrp="1"/>
          </p:cNvSpPr>
          <p:nvPr>
            <p:ph type="sldNum" sz="quarter" idx="5"/>
          </p:nvPr>
        </p:nvSpPr>
        <p:spPr/>
        <p:txBody>
          <a:bodyPr/>
          <a:lstStyle/>
          <a:p>
            <a:fld id="{B0C2325A-5221-48A4-96B6-A8B422F0E2BD}" type="slidenum">
              <a:rPr lang="en-IN" smtClean="0"/>
              <a:t>10</a:t>
            </a:fld>
            <a:endParaRPr lang="en-IN"/>
          </a:p>
        </p:txBody>
      </p:sp>
    </p:spTree>
    <p:extLst>
      <p:ext uri="{BB962C8B-B14F-4D97-AF65-F5344CB8AC3E}">
        <p14:creationId xmlns:p14="http://schemas.microsoft.com/office/powerpoint/2010/main" val="3864135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SzPts val="1100"/>
              <a:buNone/>
            </a:pPr>
            <a:r>
              <a:rPr lang="en-US" sz="1200" dirty="0">
                <a:solidFill>
                  <a:srgbClr val="333333"/>
                </a:solidFill>
                <a:latin typeface="Roboto"/>
                <a:ea typeface="Roboto"/>
                <a:cs typeface="Roboto"/>
                <a:sym typeface="Roboto"/>
              </a:rPr>
              <a:t>Valence Band</a:t>
            </a:r>
          </a:p>
          <a:p>
            <a:pPr marL="0" lvl="0" indent="0" algn="l" rtl="0">
              <a:lnSpc>
                <a:spcPct val="115000"/>
              </a:lnSpc>
              <a:spcBef>
                <a:spcPts val="0"/>
              </a:spcBef>
              <a:spcAft>
                <a:spcPts val="0"/>
              </a:spcAft>
              <a:buSzPts val="1100"/>
              <a:buNone/>
            </a:pPr>
            <a:r>
              <a:rPr lang="en-US" sz="1200" dirty="0">
                <a:solidFill>
                  <a:srgbClr val="333333"/>
                </a:solidFill>
                <a:latin typeface="Roboto"/>
                <a:ea typeface="Roboto"/>
                <a:cs typeface="Roboto"/>
                <a:sym typeface="Roboto"/>
              </a:rPr>
              <a:t>The energy band involving the energy levels of valence electrons is known as the valence band.</a:t>
            </a:r>
          </a:p>
          <a:p>
            <a:pPr marL="0" lvl="0" indent="0" algn="l" rtl="0">
              <a:lnSpc>
                <a:spcPct val="115000"/>
              </a:lnSpc>
              <a:spcBef>
                <a:spcPts val="0"/>
              </a:spcBef>
              <a:spcAft>
                <a:spcPts val="0"/>
              </a:spcAft>
              <a:buSzPts val="1100"/>
              <a:buNone/>
            </a:pPr>
            <a:r>
              <a:rPr lang="en-US" sz="1200" dirty="0">
                <a:solidFill>
                  <a:schemeClr val="dk1"/>
                </a:solidFill>
              </a:rPr>
              <a:t>Conduction Band</a:t>
            </a:r>
          </a:p>
          <a:p>
            <a:pPr marL="0" lvl="0" indent="0" algn="l" rtl="0">
              <a:lnSpc>
                <a:spcPct val="115000"/>
              </a:lnSpc>
              <a:spcBef>
                <a:spcPts val="0"/>
              </a:spcBef>
              <a:spcAft>
                <a:spcPts val="0"/>
              </a:spcAft>
              <a:buSzPts val="1100"/>
              <a:buNone/>
            </a:pPr>
            <a:r>
              <a:rPr lang="en-US" sz="1200" dirty="0">
                <a:solidFill>
                  <a:srgbClr val="333333"/>
                </a:solidFill>
                <a:latin typeface="Roboto"/>
                <a:ea typeface="Roboto"/>
                <a:cs typeface="Roboto"/>
                <a:sym typeface="Roboto"/>
              </a:rPr>
              <a:t>It is the lowest unoccupied band that includes the energy levels of positive (holes) or negative (free electrons) charge carriers. It has conducting electrons resulting in the flow of current.</a:t>
            </a:r>
          </a:p>
          <a:p>
            <a:pPr marL="0" lvl="0" indent="0" algn="l" rtl="0">
              <a:lnSpc>
                <a:spcPct val="115000"/>
              </a:lnSpc>
              <a:spcBef>
                <a:spcPts val="0"/>
              </a:spcBef>
              <a:spcAft>
                <a:spcPts val="0"/>
              </a:spcAft>
              <a:buSzPts val="1100"/>
              <a:buNone/>
            </a:pPr>
            <a:r>
              <a:rPr lang="en-US" sz="1200" dirty="0">
                <a:solidFill>
                  <a:srgbClr val="333333"/>
                </a:solidFill>
                <a:latin typeface="Roboto"/>
                <a:ea typeface="Roboto"/>
                <a:cs typeface="Roboto"/>
                <a:sym typeface="Roboto"/>
              </a:rPr>
              <a:t>Can anyone explain what is going on in this picture?</a:t>
            </a:r>
          </a:p>
          <a:p>
            <a:pPr marL="0" lvl="0" indent="0" algn="l" rtl="0">
              <a:lnSpc>
                <a:spcPct val="115000"/>
              </a:lnSpc>
              <a:spcBef>
                <a:spcPts val="0"/>
              </a:spcBef>
              <a:spcAft>
                <a:spcPts val="0"/>
              </a:spcAft>
              <a:buSzPts val="1100"/>
              <a:buNone/>
            </a:pPr>
            <a:endParaRPr lang="en-US" sz="1200" dirty="0">
              <a:solidFill>
                <a:srgbClr val="333333"/>
              </a:solidFill>
              <a:latin typeface="Roboto"/>
              <a:ea typeface="Roboto"/>
              <a:cs typeface="Roboto"/>
              <a:sym typeface="Roboto"/>
            </a:endParaRPr>
          </a:p>
          <a:p>
            <a:pPr marL="0" lvl="0" indent="0" algn="l" rtl="0">
              <a:lnSpc>
                <a:spcPct val="115000"/>
              </a:lnSpc>
              <a:spcBef>
                <a:spcPts val="0"/>
              </a:spcBef>
              <a:spcAft>
                <a:spcPts val="0"/>
              </a:spcAft>
              <a:buSzPts val="1100"/>
              <a:buNone/>
            </a:pPr>
            <a:r>
              <a:rPr lang="en-US" sz="1200" dirty="0">
                <a:solidFill>
                  <a:srgbClr val="333333"/>
                </a:solidFill>
                <a:latin typeface="Roboto"/>
                <a:ea typeface="Roboto"/>
                <a:cs typeface="Roboto"/>
                <a:sym typeface="Roboto"/>
              </a:rPr>
              <a:t>When we heat a </a:t>
            </a:r>
            <a:r>
              <a:rPr lang="en-US" sz="1200" dirty="0" err="1">
                <a:solidFill>
                  <a:srgbClr val="333333"/>
                </a:solidFill>
                <a:latin typeface="Roboto"/>
                <a:ea typeface="Roboto"/>
                <a:cs typeface="Roboto"/>
                <a:sym typeface="Roboto"/>
              </a:rPr>
              <a:t>semiconductor,energy</a:t>
            </a:r>
            <a:r>
              <a:rPr lang="en-US" sz="1200" dirty="0">
                <a:solidFill>
                  <a:srgbClr val="333333"/>
                </a:solidFill>
                <a:latin typeface="Roboto"/>
                <a:ea typeface="Roboto"/>
                <a:cs typeface="Roboto"/>
                <a:sym typeface="Roboto"/>
              </a:rPr>
              <a:t> is supplied to the electrons in the valence band. If this energy becomes sufficient (equal to or greater than the band gap energy) some of the </a:t>
            </a:r>
            <a:r>
              <a:rPr lang="en-US" sz="1200" dirty="0" err="1">
                <a:solidFill>
                  <a:srgbClr val="333333"/>
                </a:solidFill>
                <a:latin typeface="Roboto"/>
                <a:ea typeface="Roboto"/>
                <a:cs typeface="Roboto"/>
                <a:sym typeface="Roboto"/>
              </a:rPr>
              <a:t>electronds</a:t>
            </a:r>
            <a:r>
              <a:rPr lang="en-US" sz="1200" dirty="0">
                <a:solidFill>
                  <a:srgbClr val="333333"/>
                </a:solidFill>
                <a:latin typeface="Roboto"/>
                <a:ea typeface="Roboto"/>
                <a:cs typeface="Roboto"/>
                <a:sym typeface="Roboto"/>
              </a:rPr>
              <a:t> from the valence band excites and jump to the conduction band.</a:t>
            </a:r>
          </a:p>
          <a:p>
            <a:endParaRPr lang="en-IN" dirty="0"/>
          </a:p>
        </p:txBody>
      </p:sp>
      <p:sp>
        <p:nvSpPr>
          <p:cNvPr id="4" name="Slide Number Placeholder 3"/>
          <p:cNvSpPr>
            <a:spLocks noGrp="1"/>
          </p:cNvSpPr>
          <p:nvPr>
            <p:ph type="sldNum" sz="quarter" idx="5"/>
          </p:nvPr>
        </p:nvSpPr>
        <p:spPr/>
        <p:txBody>
          <a:bodyPr/>
          <a:lstStyle/>
          <a:p>
            <a:fld id="{B0C2325A-5221-48A4-96B6-A8B422F0E2BD}" type="slidenum">
              <a:rPr lang="en-IN" smtClean="0"/>
              <a:t>11</a:t>
            </a:fld>
            <a:endParaRPr lang="en-IN"/>
          </a:p>
        </p:txBody>
      </p:sp>
    </p:spTree>
    <p:extLst>
      <p:ext uri="{BB962C8B-B14F-4D97-AF65-F5344CB8AC3E}">
        <p14:creationId xmlns:p14="http://schemas.microsoft.com/office/powerpoint/2010/main" val="3378331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en-IN" dirty="0"/>
              <a:t>The energy band diagram of </a:t>
            </a:r>
            <a:r>
              <a:rPr lang="en-IN" dirty="0" err="1"/>
              <a:t>insulator,semiconductor</a:t>
            </a:r>
            <a:r>
              <a:rPr lang="en-IN" dirty="0"/>
              <a:t> and conductor.</a:t>
            </a:r>
          </a:p>
          <a:p>
            <a:pPr marL="0" lvl="0" indent="0" algn="l" rtl="0">
              <a:lnSpc>
                <a:spcPct val="100000"/>
              </a:lnSpc>
              <a:spcBef>
                <a:spcPts val="0"/>
              </a:spcBef>
              <a:spcAft>
                <a:spcPts val="0"/>
              </a:spcAft>
              <a:buSzPts val="1100"/>
              <a:buNone/>
            </a:pPr>
            <a:r>
              <a:rPr lang="en-IN" dirty="0"/>
              <a:t>THE ENERGY DIFFERENCE BETWEEN VALENCE BAND AND CONDUCTION BAND IS CALLED THE BAND GAP.</a:t>
            </a:r>
          </a:p>
          <a:p>
            <a:pPr marL="0" lvl="0" indent="0" algn="l" rtl="0">
              <a:lnSpc>
                <a:spcPct val="100000"/>
              </a:lnSpc>
              <a:spcBef>
                <a:spcPts val="0"/>
              </a:spcBef>
              <a:spcAft>
                <a:spcPts val="0"/>
              </a:spcAft>
              <a:buSzPts val="1100"/>
              <a:buNone/>
            </a:pPr>
            <a:r>
              <a:rPr lang="en-IN" dirty="0"/>
              <a:t>The band gap of an insulator is between 3-4 electron volts(Ev).</a:t>
            </a:r>
          </a:p>
          <a:p>
            <a:pPr marL="0" lvl="0" indent="0" algn="l" rtl="0">
              <a:lnSpc>
                <a:spcPct val="100000"/>
              </a:lnSpc>
              <a:spcBef>
                <a:spcPts val="0"/>
              </a:spcBef>
              <a:spcAft>
                <a:spcPts val="0"/>
              </a:spcAft>
              <a:buSzPts val="1100"/>
              <a:buNone/>
            </a:pPr>
            <a:r>
              <a:rPr lang="en-IN" dirty="0"/>
              <a:t>The band gap of a conductor is 0</a:t>
            </a:r>
          </a:p>
          <a:p>
            <a:pPr marL="0" lvl="0" indent="0" algn="l" rtl="0">
              <a:lnSpc>
                <a:spcPct val="100000"/>
              </a:lnSpc>
              <a:spcBef>
                <a:spcPts val="0"/>
              </a:spcBef>
              <a:spcAft>
                <a:spcPts val="0"/>
              </a:spcAft>
              <a:buSzPts val="1100"/>
              <a:buNone/>
            </a:pPr>
            <a:r>
              <a:rPr lang="en-IN" dirty="0"/>
              <a:t>The semiconductor like </a:t>
            </a:r>
            <a:r>
              <a:rPr lang="en-IN" dirty="0" err="1"/>
              <a:t>si</a:t>
            </a:r>
            <a:r>
              <a:rPr lang="en-IN" dirty="0"/>
              <a:t> have a band gap of 1.1 </a:t>
            </a:r>
            <a:r>
              <a:rPr lang="en-IN" dirty="0" err="1"/>
              <a:t>ev</a:t>
            </a:r>
            <a:r>
              <a:rPr lang="en-IN" dirty="0"/>
              <a:t> and germanium have 0.66ev</a:t>
            </a:r>
          </a:p>
          <a:p>
            <a:pPr marL="0" lvl="0" indent="0" algn="l" rtl="0">
              <a:lnSpc>
                <a:spcPct val="100000"/>
              </a:lnSpc>
              <a:spcBef>
                <a:spcPts val="0"/>
              </a:spcBef>
              <a:spcAft>
                <a:spcPts val="0"/>
              </a:spcAft>
              <a:buSzPts val="1100"/>
              <a:buNone/>
            </a:pPr>
            <a:endParaRPr lang="en-IN" dirty="0"/>
          </a:p>
          <a:p>
            <a:endParaRPr lang="en-IN" dirty="0"/>
          </a:p>
        </p:txBody>
      </p:sp>
      <p:sp>
        <p:nvSpPr>
          <p:cNvPr id="4" name="Slide Number Placeholder 3"/>
          <p:cNvSpPr>
            <a:spLocks noGrp="1"/>
          </p:cNvSpPr>
          <p:nvPr>
            <p:ph type="sldNum" sz="quarter" idx="5"/>
          </p:nvPr>
        </p:nvSpPr>
        <p:spPr/>
        <p:txBody>
          <a:bodyPr/>
          <a:lstStyle/>
          <a:p>
            <a:fld id="{B0C2325A-5221-48A4-96B6-A8B422F0E2BD}" type="slidenum">
              <a:rPr lang="en-IN" smtClean="0"/>
              <a:t>12</a:t>
            </a:fld>
            <a:endParaRPr lang="en-IN"/>
          </a:p>
        </p:txBody>
      </p:sp>
    </p:spTree>
    <p:extLst>
      <p:ext uri="{BB962C8B-B14F-4D97-AF65-F5344CB8AC3E}">
        <p14:creationId xmlns:p14="http://schemas.microsoft.com/office/powerpoint/2010/main" val="1018976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en-US" dirty="0"/>
              <a:t>Low </a:t>
            </a:r>
            <a:r>
              <a:rPr lang="en-US" dirty="0" err="1"/>
              <a:t>light:LDRs</a:t>
            </a:r>
            <a:r>
              <a:rPr lang="en-US" dirty="0"/>
              <a:t> have high resistance in low light</a:t>
            </a:r>
          </a:p>
          <a:p>
            <a:pPr marL="0" lvl="0" indent="0" algn="l" rtl="0">
              <a:lnSpc>
                <a:spcPct val="100000"/>
              </a:lnSpc>
              <a:spcBef>
                <a:spcPts val="0"/>
              </a:spcBef>
              <a:spcAft>
                <a:spcPts val="0"/>
              </a:spcAft>
              <a:buSzPts val="1100"/>
              <a:buNone/>
            </a:pPr>
            <a:r>
              <a:rPr lang="en-US" dirty="0"/>
              <a:t>High light: LDRs have low resistance </a:t>
            </a:r>
            <a:r>
              <a:rPr lang="en-US" dirty="0" err="1"/>
              <a:t>inb</a:t>
            </a:r>
            <a:endParaRPr lang="en-US" dirty="0"/>
          </a:p>
          <a:p>
            <a:endParaRPr lang="en-IN" dirty="0"/>
          </a:p>
        </p:txBody>
      </p:sp>
      <p:sp>
        <p:nvSpPr>
          <p:cNvPr id="4" name="Slide Number Placeholder 3"/>
          <p:cNvSpPr>
            <a:spLocks noGrp="1"/>
          </p:cNvSpPr>
          <p:nvPr>
            <p:ph type="sldNum" sz="quarter" idx="5"/>
          </p:nvPr>
        </p:nvSpPr>
        <p:spPr/>
        <p:txBody>
          <a:bodyPr/>
          <a:lstStyle/>
          <a:p>
            <a:fld id="{B0C2325A-5221-48A4-96B6-A8B422F0E2BD}" type="slidenum">
              <a:rPr lang="en-IN" smtClean="0"/>
              <a:t>13</a:t>
            </a:fld>
            <a:endParaRPr lang="en-IN"/>
          </a:p>
        </p:txBody>
      </p:sp>
    </p:spTree>
    <p:extLst>
      <p:ext uri="{BB962C8B-B14F-4D97-AF65-F5344CB8AC3E}">
        <p14:creationId xmlns:p14="http://schemas.microsoft.com/office/powerpoint/2010/main" val="484756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divider is a circuit that uses resistors to divide an input voltage into smaller output voltages</a:t>
            </a:r>
          </a:p>
          <a:p>
            <a:r>
              <a:rPr lang="en-US" dirty="0"/>
              <a:t>It is used in: tuning or volume </a:t>
            </a:r>
            <a:r>
              <a:rPr lang="en-US" dirty="0" err="1"/>
              <a:t>control,triggering</a:t>
            </a:r>
            <a:r>
              <a:rPr lang="en-US" dirty="0"/>
              <a:t> a transistor, used to control the temperature in a fridge.</a:t>
            </a:r>
          </a:p>
        </p:txBody>
      </p:sp>
      <p:sp>
        <p:nvSpPr>
          <p:cNvPr id="4" name="Slide Number Placeholder 3"/>
          <p:cNvSpPr>
            <a:spLocks noGrp="1"/>
          </p:cNvSpPr>
          <p:nvPr>
            <p:ph type="sldNum" sz="quarter" idx="5"/>
          </p:nvPr>
        </p:nvSpPr>
        <p:spPr/>
        <p:txBody>
          <a:bodyPr/>
          <a:lstStyle/>
          <a:p>
            <a:fld id="{B0C2325A-5221-48A4-96B6-A8B422F0E2BD}" type="slidenum">
              <a:rPr lang="en-IN" smtClean="0"/>
              <a:t>15</a:t>
            </a:fld>
            <a:endParaRPr lang="en-IN"/>
          </a:p>
        </p:txBody>
      </p:sp>
    </p:spTree>
    <p:extLst>
      <p:ext uri="{BB962C8B-B14F-4D97-AF65-F5344CB8AC3E}">
        <p14:creationId xmlns:p14="http://schemas.microsoft.com/office/powerpoint/2010/main" val="1376859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1.gif"/><Relationship Id="rId5" Type="http://schemas.openxmlformats.org/officeDocument/2006/relationships/image" Target="../media/image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7.gi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8.gi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8.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image" Target="../media/image8.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2.gif"/><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4.gif"/><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44683" y="342866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3763324" y="6770189"/>
            <a:ext cx="5447285" cy="891374"/>
          </a:xfrm>
          <a:custGeom>
            <a:avLst/>
            <a:gdLst/>
            <a:ahLst/>
            <a:cxnLst/>
            <a:rect l="l" t="t" r="r" b="b"/>
            <a:pathLst>
              <a:path w="5447285" h="891374">
                <a:moveTo>
                  <a:pt x="5447285" y="891374"/>
                </a:moveTo>
                <a:lnTo>
                  <a:pt x="0" y="891374"/>
                </a:lnTo>
                <a:lnTo>
                  <a:pt x="0" y="0"/>
                </a:lnTo>
                <a:lnTo>
                  <a:pt x="5447285" y="0"/>
                </a:lnTo>
                <a:lnTo>
                  <a:pt x="5447285" y="891374"/>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533400" y="490895"/>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5"/>
            <a:stretch>
              <a:fillRect/>
            </a:stretch>
          </a:blipFill>
        </p:spPr>
      </p:sp>
      <p:sp>
        <p:nvSpPr>
          <p:cNvPr id="6" name="TextBox 6"/>
          <p:cNvSpPr txBox="1"/>
          <p:nvPr/>
        </p:nvSpPr>
        <p:spPr>
          <a:xfrm>
            <a:off x="4702602" y="3562019"/>
            <a:ext cx="9862709" cy="2918689"/>
          </a:xfrm>
          <a:prstGeom prst="rect">
            <a:avLst/>
          </a:prstGeom>
        </p:spPr>
        <p:txBody>
          <a:bodyPr lIns="0" tIns="0" rIns="0" bIns="0" rtlCol="0" anchor="t">
            <a:spAutoFit/>
          </a:bodyPr>
          <a:lstStyle/>
          <a:p>
            <a:pPr algn="ctr">
              <a:lnSpc>
                <a:spcPts val="11373"/>
              </a:lnSpc>
            </a:pPr>
            <a:r>
              <a:rPr lang="en-US" sz="10629" dirty="0">
                <a:solidFill>
                  <a:srgbClr val="FCFCFC"/>
                </a:solidFill>
                <a:latin typeface="HK Modular"/>
                <a:ea typeface="HK Modular"/>
                <a:cs typeface="HK Modular"/>
                <a:sym typeface="HK Modular"/>
              </a:rPr>
              <a:t>SENSORED 9.0</a:t>
            </a:r>
          </a:p>
        </p:txBody>
      </p:sp>
      <p:sp>
        <p:nvSpPr>
          <p:cNvPr id="7" name="Freeform 7"/>
          <p:cNvSpPr/>
          <p:nvPr/>
        </p:nvSpPr>
        <p:spPr>
          <a:xfrm>
            <a:off x="13450763" y="490894"/>
            <a:ext cx="4524676" cy="1071205"/>
          </a:xfrm>
          <a:custGeom>
            <a:avLst/>
            <a:gdLst/>
            <a:ahLst/>
            <a:cxnLst/>
            <a:rect l="l" t="t" r="r" b="b"/>
            <a:pathLst>
              <a:path w="5332279" h="1239646">
                <a:moveTo>
                  <a:pt x="0" y="0"/>
                </a:moveTo>
                <a:lnTo>
                  <a:pt x="5332279" y="0"/>
                </a:lnTo>
                <a:lnTo>
                  <a:pt x="5332279" y="1239646"/>
                </a:lnTo>
                <a:lnTo>
                  <a:pt x="0" y="1239646"/>
                </a:lnTo>
                <a:lnTo>
                  <a:pt x="0" y="0"/>
                </a:lnTo>
                <a:close/>
              </a:path>
            </a:pathLst>
          </a:custGeom>
          <a:blipFill>
            <a:blip r:embed="rId6"/>
            <a:stretch>
              <a:fillRect t="-3970"/>
            </a:stretch>
          </a:blipFill>
        </p:spPr>
      </p:sp>
      <p:sp>
        <p:nvSpPr>
          <p:cNvPr id="8" name="Freeform 8"/>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7"/>
            <a:stretch>
              <a:fillRect/>
            </a:stretch>
          </a:blipFill>
        </p:spPr>
      </p:sp>
      <p:sp>
        <p:nvSpPr>
          <p:cNvPr id="9" name="TextBox 9"/>
          <p:cNvSpPr txBox="1"/>
          <p:nvPr/>
        </p:nvSpPr>
        <p:spPr>
          <a:xfrm>
            <a:off x="5949388" y="6072158"/>
            <a:ext cx="7369136" cy="1641475"/>
          </a:xfrm>
          <a:prstGeom prst="rect">
            <a:avLst/>
          </a:prstGeom>
        </p:spPr>
        <p:txBody>
          <a:bodyPr lIns="0" tIns="0" rIns="0" bIns="0" rtlCol="0" anchor="t">
            <a:spAutoFit/>
          </a:bodyPr>
          <a:lstStyle/>
          <a:p>
            <a:pPr algn="ctr">
              <a:lnSpc>
                <a:spcPts val="7279"/>
              </a:lnSpc>
            </a:pPr>
            <a:endParaRPr dirty="0"/>
          </a:p>
          <a:p>
            <a:pPr algn="ctr">
              <a:lnSpc>
                <a:spcPts val="5460"/>
              </a:lnSpc>
            </a:pPr>
            <a:r>
              <a:rPr lang="en-US" sz="3900" dirty="0">
                <a:solidFill>
                  <a:srgbClr val="FCFCFC"/>
                </a:solidFill>
                <a:latin typeface="HK Modular"/>
                <a:ea typeface="HK Modular"/>
                <a:cs typeface="HK Modular"/>
                <a:sym typeface="HK Modular"/>
              </a:rPr>
              <a:t>(</a:t>
            </a:r>
            <a:r>
              <a:rPr lang="en-US" sz="5400" dirty="0">
                <a:solidFill>
                  <a:srgbClr val="FCFCFC"/>
                </a:solidFill>
                <a:latin typeface="HK Modular"/>
                <a:ea typeface="HK Modular"/>
                <a:cs typeface="HK Modular"/>
                <a:sym typeface="HK Modular"/>
              </a:rPr>
              <a:t>LDR</a:t>
            </a:r>
            <a:r>
              <a:rPr lang="en-US" sz="3900" dirty="0">
                <a:solidFill>
                  <a:srgbClr val="FCFCFC"/>
                </a:solidFill>
                <a:latin typeface="HK Modular"/>
                <a:ea typeface="HK Modular"/>
                <a:cs typeface="HK Modular"/>
                <a:sym typeface="HK Modular"/>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116;p12">
            <a:extLst>
              <a:ext uri="{FF2B5EF4-FFF2-40B4-BE49-F238E27FC236}">
                <a16:creationId xmlns:a16="http://schemas.microsoft.com/office/drawing/2014/main" id="{5DB683D9-58E2-55E7-6EFF-3E0DC82BBC97}"/>
              </a:ext>
            </a:extLst>
          </p:cNvPr>
          <p:cNvPicPr preferRelativeResize="0"/>
          <p:nvPr/>
        </p:nvPicPr>
        <p:blipFill rotWithShape="1">
          <a:blip r:embed="rId7">
            <a:alphaModFix/>
          </a:blip>
          <a:srcRect/>
          <a:stretch/>
        </p:blipFill>
        <p:spPr>
          <a:xfrm>
            <a:off x="9601200" y="2095500"/>
            <a:ext cx="7924800" cy="6324600"/>
          </a:xfrm>
          <a:prstGeom prst="rect">
            <a:avLst/>
          </a:prstGeom>
          <a:noFill/>
          <a:ln>
            <a:noFill/>
          </a:ln>
        </p:spPr>
      </p:pic>
      <p:sp>
        <p:nvSpPr>
          <p:cNvPr id="8" name="TextBox 7">
            <a:extLst>
              <a:ext uri="{FF2B5EF4-FFF2-40B4-BE49-F238E27FC236}">
                <a16:creationId xmlns:a16="http://schemas.microsoft.com/office/drawing/2014/main" id="{BC5F71D8-551F-8C21-9259-CB34BE549215}"/>
              </a:ext>
            </a:extLst>
          </p:cNvPr>
          <p:cNvSpPr txBox="1"/>
          <p:nvPr/>
        </p:nvSpPr>
        <p:spPr>
          <a:xfrm>
            <a:off x="4530497" y="974356"/>
            <a:ext cx="3643946" cy="1200329"/>
          </a:xfrm>
          <a:prstGeom prst="rect">
            <a:avLst/>
          </a:prstGeom>
          <a:noFill/>
        </p:spPr>
        <p:txBody>
          <a:bodyPr wrap="none" rtlCol="0">
            <a:spAutoFit/>
          </a:bodyPr>
          <a:lstStyle/>
          <a:p>
            <a:r>
              <a:rPr lang="en-IN" sz="5400" b="1" i="0" u="none" strike="noStrike" cap="none" dirty="0">
                <a:solidFill>
                  <a:srgbClr val="DCB689"/>
                </a:solidFill>
                <a:latin typeface="Poppins"/>
                <a:ea typeface="Poppins"/>
                <a:cs typeface="Poppins"/>
                <a:sym typeface="Poppins"/>
              </a:rPr>
              <a:t>WORKING</a:t>
            </a:r>
          </a:p>
          <a:p>
            <a:endParaRPr lang="en-IN" dirty="0"/>
          </a:p>
        </p:txBody>
      </p:sp>
      <p:sp>
        <p:nvSpPr>
          <p:cNvPr id="9" name="TextBox 8">
            <a:extLst>
              <a:ext uri="{FF2B5EF4-FFF2-40B4-BE49-F238E27FC236}">
                <a16:creationId xmlns:a16="http://schemas.microsoft.com/office/drawing/2014/main" id="{31DD44A1-D15E-1D41-36ED-A7B3F0E85AB4}"/>
              </a:ext>
            </a:extLst>
          </p:cNvPr>
          <p:cNvSpPr txBox="1"/>
          <p:nvPr/>
        </p:nvSpPr>
        <p:spPr>
          <a:xfrm>
            <a:off x="1676594" y="2933700"/>
            <a:ext cx="6705406" cy="5909310"/>
          </a:xfrm>
          <a:prstGeom prst="rect">
            <a:avLst/>
          </a:prstGeom>
          <a:noFill/>
        </p:spPr>
        <p:txBody>
          <a:bodyPr wrap="square" rtlCol="0">
            <a:spAutoFit/>
          </a:bodyPr>
          <a:lstStyle/>
          <a:p>
            <a:r>
              <a:rPr lang="en-US" sz="4000" b="0" i="0" u="none" strike="noStrike" cap="none" dirty="0">
                <a:solidFill>
                  <a:srgbClr val="BEB4AB"/>
                </a:solidFill>
                <a:latin typeface="Poppins"/>
                <a:ea typeface="Poppins"/>
                <a:cs typeface="Poppins"/>
                <a:sym typeface="Poppins"/>
              </a:rPr>
              <a:t>LDR (Light Dependent Resistor) as the name states is a special type of resistor that works on the photoconductivity principle means that resistance changes according to the intensity of light.</a:t>
            </a:r>
          </a:p>
          <a:p>
            <a:endParaRPr lang="en-IN" dirty="0"/>
          </a:p>
        </p:txBody>
      </p:sp>
    </p:spTree>
    <p:extLst>
      <p:ext uri="{BB962C8B-B14F-4D97-AF65-F5344CB8AC3E}">
        <p14:creationId xmlns:p14="http://schemas.microsoft.com/office/powerpoint/2010/main" val="246344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121;g15a857d5c4e_0_1">
            <a:extLst>
              <a:ext uri="{FF2B5EF4-FFF2-40B4-BE49-F238E27FC236}">
                <a16:creationId xmlns:a16="http://schemas.microsoft.com/office/drawing/2014/main" id="{8A182A73-0B65-2FAC-635C-AD545B836B23}"/>
              </a:ext>
            </a:extLst>
          </p:cNvPr>
          <p:cNvPicPr preferRelativeResize="0"/>
          <p:nvPr/>
        </p:nvPicPr>
        <p:blipFill rotWithShape="1">
          <a:blip r:embed="rId7">
            <a:alphaModFix/>
          </a:blip>
          <a:srcRect/>
          <a:stretch/>
        </p:blipFill>
        <p:spPr>
          <a:xfrm>
            <a:off x="9829800" y="2476500"/>
            <a:ext cx="7543800" cy="4953000"/>
          </a:xfrm>
          <a:prstGeom prst="rect">
            <a:avLst/>
          </a:prstGeom>
          <a:noFill/>
          <a:ln>
            <a:noFill/>
          </a:ln>
        </p:spPr>
      </p:pic>
      <p:sp>
        <p:nvSpPr>
          <p:cNvPr id="8" name="TextBox 7">
            <a:extLst>
              <a:ext uri="{FF2B5EF4-FFF2-40B4-BE49-F238E27FC236}">
                <a16:creationId xmlns:a16="http://schemas.microsoft.com/office/drawing/2014/main" id="{1A7D80CD-8D67-0A49-1195-B3B0D953696D}"/>
              </a:ext>
            </a:extLst>
          </p:cNvPr>
          <p:cNvSpPr txBox="1"/>
          <p:nvPr/>
        </p:nvSpPr>
        <p:spPr>
          <a:xfrm>
            <a:off x="1338262" y="2781300"/>
            <a:ext cx="7162800" cy="4801314"/>
          </a:xfrm>
          <a:prstGeom prst="rect">
            <a:avLst/>
          </a:prstGeom>
          <a:noFill/>
        </p:spPr>
        <p:txBody>
          <a:bodyPr wrap="square" rtlCol="0">
            <a:spAutoFit/>
          </a:bodyPr>
          <a:lstStyle/>
          <a:p>
            <a:r>
              <a:rPr lang="en-US" sz="3200" b="0" i="0" u="none" strike="noStrike" cap="none" dirty="0">
                <a:solidFill>
                  <a:srgbClr val="BEB4AB"/>
                </a:solidFill>
                <a:latin typeface="Poppins"/>
                <a:ea typeface="Poppins"/>
                <a:cs typeface="Poppins"/>
                <a:sym typeface="Poppins"/>
              </a:rPr>
              <a:t>Semiconductors are the materials which have a conductivity between conductors (generally metals) and non-conductors or insulators (such as ceramics). Semiconductors can be compounds such as gallium arsenide or pure elements, such as germanium or silicon</a:t>
            </a:r>
          </a:p>
          <a:p>
            <a:endParaRPr lang="en-IN" dirty="0"/>
          </a:p>
        </p:txBody>
      </p:sp>
    </p:spTree>
    <p:extLst>
      <p:ext uri="{BB962C8B-B14F-4D97-AF65-F5344CB8AC3E}">
        <p14:creationId xmlns:p14="http://schemas.microsoft.com/office/powerpoint/2010/main" val="3909707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128;g15a857d5c4e_0_7">
            <a:extLst>
              <a:ext uri="{FF2B5EF4-FFF2-40B4-BE49-F238E27FC236}">
                <a16:creationId xmlns:a16="http://schemas.microsoft.com/office/drawing/2014/main" id="{32CD69F9-F6C6-5FE2-6934-4802B4AEDE65}"/>
              </a:ext>
            </a:extLst>
          </p:cNvPr>
          <p:cNvPicPr preferRelativeResize="0"/>
          <p:nvPr/>
        </p:nvPicPr>
        <p:blipFill rotWithShape="1">
          <a:blip r:embed="rId7">
            <a:alphaModFix/>
          </a:blip>
          <a:srcRect/>
          <a:stretch/>
        </p:blipFill>
        <p:spPr>
          <a:xfrm>
            <a:off x="4038600" y="2933700"/>
            <a:ext cx="10363200" cy="4495800"/>
          </a:xfrm>
          <a:prstGeom prst="rect">
            <a:avLst/>
          </a:prstGeom>
          <a:noFill/>
          <a:ln>
            <a:noFill/>
          </a:ln>
        </p:spPr>
      </p:pic>
    </p:spTree>
    <p:extLst>
      <p:ext uri="{BB962C8B-B14F-4D97-AF65-F5344CB8AC3E}">
        <p14:creationId xmlns:p14="http://schemas.microsoft.com/office/powerpoint/2010/main" val="2109884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135;g15fbc4c86c6_0_36" descr="Experiment-2 Light Dependent Resistors (LDRs)">
            <a:extLst>
              <a:ext uri="{FF2B5EF4-FFF2-40B4-BE49-F238E27FC236}">
                <a16:creationId xmlns:a16="http://schemas.microsoft.com/office/drawing/2014/main" id="{38089C26-8765-65F1-2659-0753BA96150A}"/>
              </a:ext>
            </a:extLst>
          </p:cNvPr>
          <p:cNvPicPr preferRelativeResize="0"/>
          <p:nvPr/>
        </p:nvPicPr>
        <p:blipFill rotWithShape="1">
          <a:blip r:embed="rId7">
            <a:alphaModFix/>
          </a:blip>
          <a:srcRect/>
          <a:stretch/>
        </p:blipFill>
        <p:spPr>
          <a:xfrm>
            <a:off x="5638800" y="3307889"/>
            <a:ext cx="7620000" cy="5791200"/>
          </a:xfrm>
          <a:prstGeom prst="rect">
            <a:avLst/>
          </a:prstGeom>
          <a:noFill/>
          <a:ln>
            <a:noFill/>
          </a:ln>
        </p:spPr>
      </p:pic>
      <p:sp>
        <p:nvSpPr>
          <p:cNvPr id="8" name="TextBox 7">
            <a:extLst>
              <a:ext uri="{FF2B5EF4-FFF2-40B4-BE49-F238E27FC236}">
                <a16:creationId xmlns:a16="http://schemas.microsoft.com/office/drawing/2014/main" id="{A98127A9-3A28-4136-4A3C-04715592B45E}"/>
              </a:ext>
            </a:extLst>
          </p:cNvPr>
          <p:cNvSpPr txBox="1"/>
          <p:nvPr/>
        </p:nvSpPr>
        <p:spPr>
          <a:xfrm>
            <a:off x="609600" y="2207640"/>
            <a:ext cx="8229601" cy="1200329"/>
          </a:xfrm>
          <a:prstGeom prst="rect">
            <a:avLst/>
          </a:prstGeom>
          <a:noFill/>
        </p:spPr>
        <p:txBody>
          <a:bodyPr wrap="square" rtlCol="0">
            <a:spAutoFit/>
          </a:bodyPr>
          <a:lstStyle/>
          <a:p>
            <a:r>
              <a:rPr lang="en" sz="3600" b="1" dirty="0">
                <a:solidFill>
                  <a:srgbClr val="DCB689"/>
                </a:solidFill>
                <a:latin typeface="Poppins"/>
                <a:ea typeface="Poppins"/>
                <a:cs typeface="Poppins"/>
                <a:sym typeface="Poppins"/>
              </a:rPr>
              <a:t>DEPENDANCY OF RESISTANCE ON INTENSITY OF LIGHT :</a:t>
            </a:r>
            <a:endParaRPr lang="en-IN" sz="3600" dirty="0"/>
          </a:p>
        </p:txBody>
      </p:sp>
    </p:spTree>
    <p:extLst>
      <p:ext uri="{BB962C8B-B14F-4D97-AF65-F5344CB8AC3E}">
        <p14:creationId xmlns:p14="http://schemas.microsoft.com/office/powerpoint/2010/main" val="3562066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5"/>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pic>
        <p:nvPicPr>
          <p:cNvPr id="4" name="Google Shape;140;g15a857d5c4e_0_12">
            <a:extLst>
              <a:ext uri="{FF2B5EF4-FFF2-40B4-BE49-F238E27FC236}">
                <a16:creationId xmlns:a16="http://schemas.microsoft.com/office/drawing/2014/main" id="{DD6BB407-FD65-9CED-8DAF-B90174442B32}"/>
              </a:ext>
            </a:extLst>
          </p:cNvPr>
          <p:cNvPicPr preferRelativeResize="0"/>
          <p:nvPr/>
        </p:nvPicPr>
        <p:blipFill rotWithShape="1">
          <a:blip r:embed="rId6">
            <a:alphaModFix/>
          </a:blip>
          <a:srcRect/>
          <a:stretch/>
        </p:blipFill>
        <p:spPr>
          <a:xfrm>
            <a:off x="11201400" y="2476500"/>
            <a:ext cx="6477000" cy="6361770"/>
          </a:xfrm>
          <a:prstGeom prst="rect">
            <a:avLst/>
          </a:prstGeom>
          <a:noFill/>
          <a:ln>
            <a:noFill/>
          </a:ln>
        </p:spPr>
      </p:pic>
      <p:sp>
        <p:nvSpPr>
          <p:cNvPr id="8" name="TextBox 7">
            <a:extLst>
              <a:ext uri="{FF2B5EF4-FFF2-40B4-BE49-F238E27FC236}">
                <a16:creationId xmlns:a16="http://schemas.microsoft.com/office/drawing/2014/main" id="{4246BC00-EE30-AF66-3836-123A5E3456C4}"/>
              </a:ext>
            </a:extLst>
          </p:cNvPr>
          <p:cNvSpPr txBox="1"/>
          <p:nvPr/>
        </p:nvSpPr>
        <p:spPr>
          <a:xfrm>
            <a:off x="2895794" y="2871526"/>
            <a:ext cx="6477000" cy="4801314"/>
          </a:xfrm>
          <a:prstGeom prst="rect">
            <a:avLst/>
          </a:prstGeom>
          <a:noFill/>
        </p:spPr>
        <p:txBody>
          <a:bodyPr wrap="square" rtlCol="0">
            <a:spAutoFit/>
          </a:bodyPr>
          <a:lstStyle/>
          <a:p>
            <a:r>
              <a:rPr lang="en-US" sz="3600" b="0" i="0" u="none" strike="noStrike" cap="none" dirty="0">
                <a:solidFill>
                  <a:schemeClr val="lt1"/>
                </a:solidFill>
                <a:latin typeface="Arial"/>
                <a:ea typeface="Arial"/>
                <a:cs typeface="Arial"/>
                <a:sym typeface="Arial"/>
              </a:rPr>
              <a:t>When photons with sufficient energy strike the LDR, electrons in the semiconductor material are excited to the conduction band, resulting in an increase in the number of charge carriers and a decrease in resistance</a:t>
            </a:r>
          </a:p>
          <a:p>
            <a:endParaRPr lang="en-IN" dirty="0"/>
          </a:p>
        </p:txBody>
      </p:sp>
    </p:spTree>
    <p:extLst>
      <p:ext uri="{BB962C8B-B14F-4D97-AF65-F5344CB8AC3E}">
        <p14:creationId xmlns:p14="http://schemas.microsoft.com/office/powerpoint/2010/main" val="3684791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146;p13">
            <a:extLst>
              <a:ext uri="{FF2B5EF4-FFF2-40B4-BE49-F238E27FC236}">
                <a16:creationId xmlns:a16="http://schemas.microsoft.com/office/drawing/2014/main" id="{3659F5E3-9274-35BB-CEF4-02F594808BD6}"/>
              </a:ext>
            </a:extLst>
          </p:cNvPr>
          <p:cNvPicPr preferRelativeResize="0"/>
          <p:nvPr/>
        </p:nvPicPr>
        <p:blipFill rotWithShape="1">
          <a:blip r:embed="rId7">
            <a:alphaModFix/>
          </a:blip>
          <a:srcRect/>
          <a:stretch/>
        </p:blipFill>
        <p:spPr>
          <a:xfrm>
            <a:off x="4953000" y="2781300"/>
            <a:ext cx="7620000" cy="5867400"/>
          </a:xfrm>
          <a:prstGeom prst="rect">
            <a:avLst/>
          </a:prstGeom>
          <a:noFill/>
          <a:ln>
            <a:noFill/>
          </a:ln>
        </p:spPr>
      </p:pic>
      <p:sp>
        <p:nvSpPr>
          <p:cNvPr id="8" name="TextBox 7">
            <a:extLst>
              <a:ext uri="{FF2B5EF4-FFF2-40B4-BE49-F238E27FC236}">
                <a16:creationId xmlns:a16="http://schemas.microsoft.com/office/drawing/2014/main" id="{C41D58F7-0E92-FA98-9DD8-C429714DB96A}"/>
              </a:ext>
            </a:extLst>
          </p:cNvPr>
          <p:cNvSpPr txBox="1"/>
          <p:nvPr/>
        </p:nvSpPr>
        <p:spPr>
          <a:xfrm>
            <a:off x="6210300" y="1409700"/>
            <a:ext cx="5105400" cy="984885"/>
          </a:xfrm>
          <a:prstGeom prst="rect">
            <a:avLst/>
          </a:prstGeom>
          <a:noFill/>
        </p:spPr>
        <p:txBody>
          <a:bodyPr wrap="square" rtlCol="0">
            <a:spAutoFit/>
          </a:bodyPr>
          <a:lstStyle/>
          <a:p>
            <a:r>
              <a:rPr lang="en-IN" sz="4000" b="0" i="0" u="none" strike="noStrike" cap="none" dirty="0">
                <a:solidFill>
                  <a:srgbClr val="DCB689"/>
                </a:solidFill>
                <a:latin typeface="Poppins SemiBold"/>
                <a:ea typeface="Poppins SemiBold"/>
                <a:cs typeface="Poppins SemiBold"/>
                <a:sym typeface="Poppins SemiBold"/>
              </a:rPr>
              <a:t>POTENTIAL DIVIDER</a:t>
            </a:r>
          </a:p>
          <a:p>
            <a:endParaRPr lang="en-IN" dirty="0"/>
          </a:p>
        </p:txBody>
      </p:sp>
    </p:spTree>
    <p:extLst>
      <p:ext uri="{BB962C8B-B14F-4D97-AF65-F5344CB8AC3E}">
        <p14:creationId xmlns:p14="http://schemas.microsoft.com/office/powerpoint/2010/main" val="383606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5"/>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pic>
        <p:nvPicPr>
          <p:cNvPr id="4" name="Google Shape;152;p14">
            <a:extLst>
              <a:ext uri="{FF2B5EF4-FFF2-40B4-BE49-F238E27FC236}">
                <a16:creationId xmlns:a16="http://schemas.microsoft.com/office/drawing/2014/main" id="{78A4D95B-5B94-D95C-E560-2805D87FB8A3}"/>
              </a:ext>
            </a:extLst>
          </p:cNvPr>
          <p:cNvPicPr preferRelativeResize="0"/>
          <p:nvPr/>
        </p:nvPicPr>
        <p:blipFill rotWithShape="1">
          <a:blip r:embed="rId6">
            <a:alphaModFix/>
          </a:blip>
          <a:srcRect/>
          <a:stretch/>
        </p:blipFill>
        <p:spPr>
          <a:xfrm>
            <a:off x="1447800" y="2217164"/>
            <a:ext cx="7696200" cy="6419231"/>
          </a:xfrm>
          <a:prstGeom prst="rect">
            <a:avLst/>
          </a:prstGeom>
          <a:noFill/>
          <a:ln>
            <a:noFill/>
          </a:ln>
        </p:spPr>
      </p:pic>
      <p:pic>
        <p:nvPicPr>
          <p:cNvPr id="8" name="Google Shape;153;p14">
            <a:extLst>
              <a:ext uri="{FF2B5EF4-FFF2-40B4-BE49-F238E27FC236}">
                <a16:creationId xmlns:a16="http://schemas.microsoft.com/office/drawing/2014/main" id="{A75A9F08-66D1-ABCB-ED94-8702583A2D88}"/>
              </a:ext>
            </a:extLst>
          </p:cNvPr>
          <p:cNvPicPr preferRelativeResize="0"/>
          <p:nvPr/>
        </p:nvPicPr>
        <p:blipFill rotWithShape="1">
          <a:blip r:embed="rId7">
            <a:alphaModFix/>
          </a:blip>
          <a:srcRect/>
          <a:stretch/>
        </p:blipFill>
        <p:spPr>
          <a:xfrm>
            <a:off x="10252692" y="3924300"/>
            <a:ext cx="6400800" cy="2819400"/>
          </a:xfrm>
          <a:prstGeom prst="rect">
            <a:avLst/>
          </a:prstGeom>
          <a:noFill/>
          <a:ln>
            <a:noFill/>
          </a:ln>
        </p:spPr>
      </p:pic>
    </p:spTree>
    <p:extLst>
      <p:ext uri="{BB962C8B-B14F-4D97-AF65-F5344CB8AC3E}">
        <p14:creationId xmlns:p14="http://schemas.microsoft.com/office/powerpoint/2010/main" val="2196933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4" name="TextBox 3">
            <a:extLst>
              <a:ext uri="{FF2B5EF4-FFF2-40B4-BE49-F238E27FC236}">
                <a16:creationId xmlns:a16="http://schemas.microsoft.com/office/drawing/2014/main" id="{AF68B89D-B78B-909A-D0AB-00A546888A4F}"/>
              </a:ext>
            </a:extLst>
          </p:cNvPr>
          <p:cNvSpPr txBox="1"/>
          <p:nvPr/>
        </p:nvSpPr>
        <p:spPr>
          <a:xfrm>
            <a:off x="5791200" y="1181100"/>
            <a:ext cx="5257800" cy="984885"/>
          </a:xfrm>
          <a:prstGeom prst="rect">
            <a:avLst/>
          </a:prstGeom>
          <a:noFill/>
        </p:spPr>
        <p:txBody>
          <a:bodyPr wrap="square" rtlCol="0">
            <a:spAutoFit/>
          </a:bodyPr>
          <a:lstStyle/>
          <a:p>
            <a:r>
              <a:rPr lang="en-IN" sz="4000" b="1" i="0" u="none" strike="noStrike" cap="none" dirty="0">
                <a:solidFill>
                  <a:srgbClr val="DCB689"/>
                </a:solidFill>
                <a:highlight>
                  <a:schemeClr val="dk1"/>
                </a:highlight>
                <a:latin typeface="Poppins"/>
                <a:ea typeface="Poppins"/>
                <a:cs typeface="Poppins"/>
                <a:sym typeface="Poppins"/>
              </a:rPr>
              <a:t>LDR (</a:t>
            </a:r>
            <a:r>
              <a:rPr lang="en-IN" sz="4000" b="1" dirty="0">
                <a:solidFill>
                  <a:srgbClr val="DCB689"/>
                </a:solidFill>
                <a:highlight>
                  <a:schemeClr val="dk1"/>
                </a:highlight>
                <a:latin typeface="Poppins"/>
                <a:ea typeface="Poppins"/>
                <a:cs typeface="Poppins"/>
                <a:sym typeface="Poppins"/>
              </a:rPr>
              <a:t>PARAMETERs)</a:t>
            </a:r>
            <a:endParaRPr lang="en-IN" sz="1800" b="1" i="0" u="none" strike="noStrike" cap="none" dirty="0">
              <a:solidFill>
                <a:srgbClr val="DCB689"/>
              </a:solidFill>
              <a:highlight>
                <a:schemeClr val="dk1"/>
              </a:highlight>
              <a:latin typeface="Poppins"/>
              <a:ea typeface="Poppins"/>
              <a:cs typeface="Poppins"/>
              <a:sym typeface="Poppins"/>
            </a:endParaRPr>
          </a:p>
          <a:p>
            <a:endParaRPr lang="en-IN" dirty="0"/>
          </a:p>
        </p:txBody>
      </p:sp>
      <p:pic>
        <p:nvPicPr>
          <p:cNvPr id="10" name="Picture 9">
            <a:extLst>
              <a:ext uri="{FF2B5EF4-FFF2-40B4-BE49-F238E27FC236}">
                <a16:creationId xmlns:a16="http://schemas.microsoft.com/office/drawing/2014/main" id="{03B3B0DC-B233-48F0-40C0-0B5B7509639F}"/>
              </a:ext>
            </a:extLst>
          </p:cNvPr>
          <p:cNvPicPr>
            <a:picLocks noChangeAspect="1"/>
          </p:cNvPicPr>
          <p:nvPr/>
        </p:nvPicPr>
        <p:blipFill>
          <a:blip r:embed="rId7"/>
          <a:stretch>
            <a:fillRect/>
          </a:stretch>
        </p:blipFill>
        <p:spPr>
          <a:xfrm>
            <a:off x="1676594" y="2724088"/>
            <a:ext cx="15228523" cy="5021215"/>
          </a:xfrm>
          <a:prstGeom prst="rect">
            <a:avLst/>
          </a:prstGeom>
        </p:spPr>
      </p:pic>
    </p:spTree>
    <p:extLst>
      <p:ext uri="{BB962C8B-B14F-4D97-AF65-F5344CB8AC3E}">
        <p14:creationId xmlns:p14="http://schemas.microsoft.com/office/powerpoint/2010/main" val="4113333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4" name="TextBox 3">
            <a:extLst>
              <a:ext uri="{FF2B5EF4-FFF2-40B4-BE49-F238E27FC236}">
                <a16:creationId xmlns:a16="http://schemas.microsoft.com/office/drawing/2014/main" id="{41866B56-FB0B-F760-F3AD-132296986224}"/>
              </a:ext>
            </a:extLst>
          </p:cNvPr>
          <p:cNvSpPr txBox="1"/>
          <p:nvPr/>
        </p:nvSpPr>
        <p:spPr>
          <a:xfrm>
            <a:off x="5486400" y="2095500"/>
            <a:ext cx="7585692" cy="6463308"/>
          </a:xfrm>
          <a:prstGeom prst="rect">
            <a:avLst/>
          </a:prstGeom>
          <a:noFill/>
        </p:spPr>
        <p:txBody>
          <a:bodyPr wrap="square" rtlCol="0">
            <a:spAutoFit/>
          </a:bodyPr>
          <a:lstStyle/>
          <a:p>
            <a:r>
              <a:rPr lang="en-US" sz="4400" b="0" i="0" u="none" strike="noStrike" cap="none" dirty="0">
                <a:solidFill>
                  <a:srgbClr val="BEB4AB"/>
                </a:solidFill>
                <a:highlight>
                  <a:schemeClr val="dk1"/>
                </a:highlight>
                <a:latin typeface="Poppins Medium"/>
                <a:ea typeface="Poppins Medium"/>
                <a:cs typeface="Poppins Medium"/>
                <a:sym typeface="Poppins Medium"/>
              </a:rPr>
              <a:t>1 candela is thus equal to 1 lumen per steradian. When a beam with a strength of 1 lumen falls on a surface of 1 square meter, this gives an illuminance of 1 lux. 1 lux is therefore equal to 1 lumen per square meter</a:t>
            </a:r>
            <a:r>
              <a:rPr lang="en-US" sz="1800" b="0" i="0" u="none" strike="noStrike" cap="none" dirty="0">
                <a:solidFill>
                  <a:srgbClr val="BEB4AB"/>
                </a:solidFill>
                <a:highlight>
                  <a:schemeClr val="dk1"/>
                </a:highlight>
                <a:latin typeface="Poppins Medium"/>
                <a:ea typeface="Poppins Medium"/>
                <a:cs typeface="Poppins Medium"/>
                <a:sym typeface="Poppins Medium"/>
              </a:rPr>
              <a:t>.</a:t>
            </a:r>
            <a:endParaRPr lang="en-US" sz="1100" b="0" i="0" u="none" strike="noStrike" cap="none" dirty="0">
              <a:solidFill>
                <a:srgbClr val="BEB4AB"/>
              </a:solidFill>
              <a:highlight>
                <a:schemeClr val="dk1"/>
              </a:highlight>
              <a:latin typeface="Poppins Medium"/>
              <a:ea typeface="Poppins Medium"/>
              <a:cs typeface="Poppins Medium"/>
              <a:sym typeface="Poppins Medium"/>
            </a:endParaRPr>
          </a:p>
          <a:p>
            <a:endParaRPr lang="en-IN" dirty="0"/>
          </a:p>
        </p:txBody>
      </p:sp>
    </p:spTree>
    <p:extLst>
      <p:ext uri="{BB962C8B-B14F-4D97-AF65-F5344CB8AC3E}">
        <p14:creationId xmlns:p14="http://schemas.microsoft.com/office/powerpoint/2010/main" val="307804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171;p17">
            <a:extLst>
              <a:ext uri="{FF2B5EF4-FFF2-40B4-BE49-F238E27FC236}">
                <a16:creationId xmlns:a16="http://schemas.microsoft.com/office/drawing/2014/main" id="{643B9E9B-3D14-1F49-FC1D-067CD9CBB3ED}"/>
              </a:ext>
            </a:extLst>
          </p:cNvPr>
          <p:cNvPicPr preferRelativeResize="0"/>
          <p:nvPr/>
        </p:nvPicPr>
        <p:blipFill rotWithShape="1">
          <a:blip r:embed="rId7">
            <a:alphaModFix/>
          </a:blip>
          <a:srcRect/>
          <a:stretch/>
        </p:blipFill>
        <p:spPr>
          <a:xfrm>
            <a:off x="2514600" y="2948744"/>
            <a:ext cx="11811000" cy="4571904"/>
          </a:xfrm>
          <a:prstGeom prst="rect">
            <a:avLst/>
          </a:prstGeom>
          <a:noFill/>
          <a:ln>
            <a:noFill/>
          </a:ln>
        </p:spPr>
      </p:pic>
      <p:sp>
        <p:nvSpPr>
          <p:cNvPr id="8" name="TextBox 7">
            <a:extLst>
              <a:ext uri="{FF2B5EF4-FFF2-40B4-BE49-F238E27FC236}">
                <a16:creationId xmlns:a16="http://schemas.microsoft.com/office/drawing/2014/main" id="{B9551EBA-1B0C-9CA5-02AA-4BD7C2E3A5FA}"/>
              </a:ext>
            </a:extLst>
          </p:cNvPr>
          <p:cNvSpPr txBox="1"/>
          <p:nvPr/>
        </p:nvSpPr>
        <p:spPr>
          <a:xfrm>
            <a:off x="3962400" y="1485900"/>
            <a:ext cx="7010400" cy="984885"/>
          </a:xfrm>
          <a:prstGeom prst="rect">
            <a:avLst/>
          </a:prstGeom>
          <a:noFill/>
        </p:spPr>
        <p:txBody>
          <a:bodyPr wrap="square" rtlCol="0">
            <a:spAutoFit/>
          </a:bodyPr>
          <a:lstStyle/>
          <a:p>
            <a:r>
              <a:rPr lang="en-IN" sz="4000" b="1" i="0" u="none" strike="noStrike" cap="none" dirty="0">
                <a:solidFill>
                  <a:srgbClr val="DCB689"/>
                </a:solidFill>
                <a:latin typeface="Poppins"/>
                <a:ea typeface="Poppins"/>
                <a:cs typeface="Poppins"/>
                <a:sym typeface="Poppins"/>
              </a:rPr>
              <a:t>DEVICE SPECIFICATION</a:t>
            </a:r>
          </a:p>
          <a:p>
            <a:endParaRPr lang="en-IN" dirty="0"/>
          </a:p>
        </p:txBody>
      </p:sp>
    </p:spTree>
    <p:extLst>
      <p:ext uri="{BB962C8B-B14F-4D97-AF65-F5344CB8AC3E}">
        <p14:creationId xmlns:p14="http://schemas.microsoft.com/office/powerpoint/2010/main" val="1176122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r>
              <a:rPr lang="en-IN" dirty="0"/>
              <a:t>T</a:t>
            </a:r>
          </a:p>
        </p:txBody>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5"/>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pic>
        <p:nvPicPr>
          <p:cNvPr id="9" name="Google Shape;65;p3">
            <a:extLst>
              <a:ext uri="{FF2B5EF4-FFF2-40B4-BE49-F238E27FC236}">
                <a16:creationId xmlns:a16="http://schemas.microsoft.com/office/drawing/2014/main" id="{6A52848B-DE54-98CA-3984-B21EA54797A7}"/>
              </a:ext>
            </a:extLst>
          </p:cNvPr>
          <p:cNvPicPr preferRelativeResize="0"/>
          <p:nvPr/>
        </p:nvPicPr>
        <p:blipFill rotWithShape="1">
          <a:blip r:embed="rId6">
            <a:alphaModFix/>
          </a:blip>
          <a:srcRect/>
          <a:stretch/>
        </p:blipFill>
        <p:spPr>
          <a:xfrm>
            <a:off x="11582400" y="2131695"/>
            <a:ext cx="4529721" cy="6404610"/>
          </a:xfrm>
          <a:prstGeom prst="rect">
            <a:avLst/>
          </a:prstGeom>
          <a:noFill/>
          <a:ln>
            <a:noFill/>
          </a:ln>
        </p:spPr>
      </p:pic>
      <p:sp>
        <p:nvSpPr>
          <p:cNvPr id="11" name="TextBox 10">
            <a:extLst>
              <a:ext uri="{FF2B5EF4-FFF2-40B4-BE49-F238E27FC236}">
                <a16:creationId xmlns:a16="http://schemas.microsoft.com/office/drawing/2014/main" id="{0DA1D261-9878-E40E-9333-0A3284F7B341}"/>
              </a:ext>
            </a:extLst>
          </p:cNvPr>
          <p:cNvSpPr txBox="1"/>
          <p:nvPr/>
        </p:nvSpPr>
        <p:spPr>
          <a:xfrm>
            <a:off x="2322947" y="2705100"/>
            <a:ext cx="6516253" cy="3785652"/>
          </a:xfrm>
          <a:prstGeom prst="rect">
            <a:avLst/>
          </a:prstGeom>
          <a:noFill/>
        </p:spPr>
        <p:txBody>
          <a:bodyPr wrap="square" rtlCol="0">
            <a:spAutoFit/>
          </a:bodyPr>
          <a:lstStyle/>
          <a:p>
            <a:r>
              <a:rPr lang="en-IN" sz="6000" dirty="0">
                <a:solidFill>
                  <a:schemeClr val="bg1"/>
                </a:solidFill>
              </a:rPr>
              <a:t>Do you know how the Auto Brightness feature of our smartphones work?</a:t>
            </a:r>
            <a:endParaRPr lang="en-IN" sz="6000" dirty="0"/>
          </a:p>
        </p:txBody>
      </p:sp>
    </p:spTree>
    <p:extLst>
      <p:ext uri="{BB962C8B-B14F-4D97-AF65-F5344CB8AC3E}">
        <p14:creationId xmlns:p14="http://schemas.microsoft.com/office/powerpoint/2010/main" val="959277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176;g15fbc4c86c6_1_27">
            <a:extLst>
              <a:ext uri="{FF2B5EF4-FFF2-40B4-BE49-F238E27FC236}">
                <a16:creationId xmlns:a16="http://schemas.microsoft.com/office/drawing/2014/main" id="{9A0F300B-C448-7FF6-78B8-C8542D5E664B}"/>
              </a:ext>
            </a:extLst>
          </p:cNvPr>
          <p:cNvPicPr preferRelativeResize="0"/>
          <p:nvPr/>
        </p:nvPicPr>
        <p:blipFill rotWithShape="1">
          <a:blip r:embed="rId7">
            <a:alphaModFix/>
          </a:blip>
          <a:srcRect/>
          <a:stretch/>
        </p:blipFill>
        <p:spPr>
          <a:xfrm>
            <a:off x="4038600" y="1943100"/>
            <a:ext cx="9266215" cy="5867400"/>
          </a:xfrm>
          <a:prstGeom prst="rect">
            <a:avLst/>
          </a:prstGeom>
          <a:noFill/>
          <a:ln>
            <a:noFill/>
          </a:ln>
        </p:spPr>
      </p:pic>
    </p:spTree>
    <p:extLst>
      <p:ext uri="{BB962C8B-B14F-4D97-AF65-F5344CB8AC3E}">
        <p14:creationId xmlns:p14="http://schemas.microsoft.com/office/powerpoint/2010/main" val="343206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4" name="TextBox 3">
            <a:extLst>
              <a:ext uri="{FF2B5EF4-FFF2-40B4-BE49-F238E27FC236}">
                <a16:creationId xmlns:a16="http://schemas.microsoft.com/office/drawing/2014/main" id="{42A82A59-412B-8782-070D-80886E3370E8}"/>
              </a:ext>
            </a:extLst>
          </p:cNvPr>
          <p:cNvSpPr txBox="1"/>
          <p:nvPr/>
        </p:nvSpPr>
        <p:spPr>
          <a:xfrm>
            <a:off x="4531130" y="1430556"/>
            <a:ext cx="7315200" cy="1046440"/>
          </a:xfrm>
          <a:prstGeom prst="rect">
            <a:avLst/>
          </a:prstGeom>
          <a:noFill/>
        </p:spPr>
        <p:txBody>
          <a:bodyPr wrap="square" rtlCol="0">
            <a:spAutoFit/>
          </a:bodyPr>
          <a:lstStyle/>
          <a:p>
            <a:r>
              <a:rPr lang="en-IN" sz="4400" b="1" i="0" u="none" strike="noStrike" cap="none" dirty="0">
                <a:solidFill>
                  <a:srgbClr val="DCB689"/>
                </a:solidFill>
                <a:latin typeface="Poppins"/>
                <a:ea typeface="Poppins"/>
                <a:cs typeface="Poppins"/>
                <a:sym typeface="Poppins"/>
              </a:rPr>
              <a:t>WHY LDR SENSOR ?</a:t>
            </a:r>
          </a:p>
          <a:p>
            <a:endParaRPr lang="en-IN" dirty="0"/>
          </a:p>
        </p:txBody>
      </p:sp>
      <p:pic>
        <p:nvPicPr>
          <p:cNvPr id="8" name="Google Shape;182;g15fbc4c86c6_1_30">
            <a:extLst>
              <a:ext uri="{FF2B5EF4-FFF2-40B4-BE49-F238E27FC236}">
                <a16:creationId xmlns:a16="http://schemas.microsoft.com/office/drawing/2014/main" id="{2320D123-A197-BC9C-CB8C-FA0DF5C43B87}"/>
              </a:ext>
            </a:extLst>
          </p:cNvPr>
          <p:cNvPicPr preferRelativeResize="0"/>
          <p:nvPr/>
        </p:nvPicPr>
        <p:blipFill rotWithShape="1">
          <a:blip r:embed="rId7">
            <a:alphaModFix/>
          </a:blip>
          <a:srcRect/>
          <a:stretch/>
        </p:blipFill>
        <p:spPr>
          <a:xfrm>
            <a:off x="5105400" y="2781300"/>
            <a:ext cx="8077200" cy="5943600"/>
          </a:xfrm>
          <a:prstGeom prst="rect">
            <a:avLst/>
          </a:prstGeom>
          <a:noFill/>
          <a:ln>
            <a:noFill/>
          </a:ln>
        </p:spPr>
      </p:pic>
    </p:spTree>
    <p:extLst>
      <p:ext uri="{BB962C8B-B14F-4D97-AF65-F5344CB8AC3E}">
        <p14:creationId xmlns:p14="http://schemas.microsoft.com/office/powerpoint/2010/main" val="2762982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8" name="TextBox 7">
            <a:extLst>
              <a:ext uri="{FF2B5EF4-FFF2-40B4-BE49-F238E27FC236}">
                <a16:creationId xmlns:a16="http://schemas.microsoft.com/office/drawing/2014/main" id="{1AD965E8-3C9D-D9A9-E639-D87B0B8617DE}"/>
              </a:ext>
            </a:extLst>
          </p:cNvPr>
          <p:cNvSpPr txBox="1"/>
          <p:nvPr/>
        </p:nvSpPr>
        <p:spPr>
          <a:xfrm>
            <a:off x="4325960" y="4000500"/>
            <a:ext cx="9144000" cy="156966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200"/>
              <a:buFont typeface="Arial"/>
              <a:buNone/>
            </a:pPr>
            <a:r>
              <a:rPr lang="en-IN" sz="9600" b="0" i="0" u="none" strike="noStrike" cap="none" dirty="0">
                <a:solidFill>
                  <a:srgbClr val="DCB689"/>
                </a:solidFill>
                <a:latin typeface="Poppins SemiBold"/>
                <a:ea typeface="Poppins SemiBold"/>
                <a:cs typeface="Poppins SemiBold"/>
                <a:sym typeface="Poppins SemiBold"/>
              </a:rPr>
              <a:t>APPLICATIONS</a:t>
            </a:r>
          </a:p>
        </p:txBody>
      </p:sp>
    </p:spTree>
    <p:extLst>
      <p:ext uri="{BB962C8B-B14F-4D97-AF65-F5344CB8AC3E}">
        <p14:creationId xmlns:p14="http://schemas.microsoft.com/office/powerpoint/2010/main" val="870928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5"/>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pic>
        <p:nvPicPr>
          <p:cNvPr id="4" name="Google Shape;192;g15fbc4c86c6_1_39">
            <a:extLst>
              <a:ext uri="{FF2B5EF4-FFF2-40B4-BE49-F238E27FC236}">
                <a16:creationId xmlns:a16="http://schemas.microsoft.com/office/drawing/2014/main" id="{509A8BC6-8BC9-EBB5-E868-4264A507AE43}"/>
              </a:ext>
            </a:extLst>
          </p:cNvPr>
          <p:cNvPicPr preferRelativeResize="0"/>
          <p:nvPr/>
        </p:nvPicPr>
        <p:blipFill rotWithShape="1">
          <a:blip r:embed="rId6">
            <a:alphaModFix/>
          </a:blip>
          <a:srcRect/>
          <a:stretch/>
        </p:blipFill>
        <p:spPr>
          <a:xfrm>
            <a:off x="5105400" y="1866900"/>
            <a:ext cx="6934200" cy="6324600"/>
          </a:xfrm>
          <a:prstGeom prst="rect">
            <a:avLst/>
          </a:prstGeom>
          <a:noFill/>
          <a:ln>
            <a:noFill/>
          </a:ln>
        </p:spPr>
      </p:pic>
    </p:spTree>
    <p:extLst>
      <p:ext uri="{BB962C8B-B14F-4D97-AF65-F5344CB8AC3E}">
        <p14:creationId xmlns:p14="http://schemas.microsoft.com/office/powerpoint/2010/main" val="1417445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198;p22">
            <a:extLst>
              <a:ext uri="{FF2B5EF4-FFF2-40B4-BE49-F238E27FC236}">
                <a16:creationId xmlns:a16="http://schemas.microsoft.com/office/drawing/2014/main" id="{43FE8DD6-8D9D-D56D-7C8A-5E535FB2930D}"/>
              </a:ext>
            </a:extLst>
          </p:cNvPr>
          <p:cNvPicPr preferRelativeResize="0"/>
          <p:nvPr/>
        </p:nvPicPr>
        <p:blipFill rotWithShape="1">
          <a:blip r:embed="rId7">
            <a:alphaModFix/>
          </a:blip>
          <a:srcRect/>
          <a:stretch/>
        </p:blipFill>
        <p:spPr>
          <a:xfrm>
            <a:off x="5486400" y="3009900"/>
            <a:ext cx="6400800" cy="5486400"/>
          </a:xfrm>
          <a:prstGeom prst="rect">
            <a:avLst/>
          </a:prstGeom>
          <a:noFill/>
          <a:ln>
            <a:noFill/>
          </a:ln>
        </p:spPr>
      </p:pic>
      <p:sp>
        <p:nvSpPr>
          <p:cNvPr id="8" name="TextBox 7">
            <a:extLst>
              <a:ext uri="{FF2B5EF4-FFF2-40B4-BE49-F238E27FC236}">
                <a16:creationId xmlns:a16="http://schemas.microsoft.com/office/drawing/2014/main" id="{5B6C1F5A-6B4E-A571-56B3-16EE0E05F7E9}"/>
              </a:ext>
            </a:extLst>
          </p:cNvPr>
          <p:cNvSpPr txBox="1"/>
          <p:nvPr/>
        </p:nvSpPr>
        <p:spPr>
          <a:xfrm>
            <a:off x="6286500" y="1409700"/>
            <a:ext cx="4800600" cy="1107996"/>
          </a:xfrm>
          <a:prstGeom prst="rect">
            <a:avLst/>
          </a:prstGeom>
          <a:noFill/>
        </p:spPr>
        <p:txBody>
          <a:bodyPr wrap="square" rtlCol="0">
            <a:spAutoFit/>
          </a:bodyPr>
          <a:lstStyle/>
          <a:p>
            <a:r>
              <a:rPr lang="en-IN" sz="4800" b="0" i="0" u="none" strike="noStrike" cap="none" dirty="0">
                <a:solidFill>
                  <a:srgbClr val="DCB689"/>
                </a:solidFill>
                <a:latin typeface="Poppins SemiBold"/>
                <a:ea typeface="Poppins SemiBold"/>
                <a:cs typeface="Poppins SemiBold"/>
                <a:sym typeface="Poppins SemiBold"/>
              </a:rPr>
              <a:t>SMART LIGHTS</a:t>
            </a:r>
          </a:p>
          <a:p>
            <a:endParaRPr lang="en-IN" dirty="0"/>
          </a:p>
        </p:txBody>
      </p:sp>
    </p:spTree>
    <p:extLst>
      <p:ext uri="{BB962C8B-B14F-4D97-AF65-F5344CB8AC3E}">
        <p14:creationId xmlns:p14="http://schemas.microsoft.com/office/powerpoint/2010/main" val="3234462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204;p23">
            <a:extLst>
              <a:ext uri="{FF2B5EF4-FFF2-40B4-BE49-F238E27FC236}">
                <a16:creationId xmlns:a16="http://schemas.microsoft.com/office/drawing/2014/main" id="{6D7B65D9-AAE8-AE2A-B1CD-ECC1D76D2A74}"/>
              </a:ext>
            </a:extLst>
          </p:cNvPr>
          <p:cNvPicPr preferRelativeResize="0"/>
          <p:nvPr/>
        </p:nvPicPr>
        <p:blipFill rotWithShape="1">
          <a:blip r:embed="rId7">
            <a:alphaModFix/>
          </a:blip>
          <a:srcRect/>
          <a:stretch/>
        </p:blipFill>
        <p:spPr>
          <a:xfrm>
            <a:off x="3429000" y="2076321"/>
            <a:ext cx="11582400" cy="6335801"/>
          </a:xfrm>
          <a:prstGeom prst="rect">
            <a:avLst/>
          </a:prstGeom>
          <a:noFill/>
          <a:ln>
            <a:noFill/>
          </a:ln>
        </p:spPr>
      </p:pic>
      <p:sp>
        <p:nvSpPr>
          <p:cNvPr id="8" name="TextBox 7">
            <a:extLst>
              <a:ext uri="{FF2B5EF4-FFF2-40B4-BE49-F238E27FC236}">
                <a16:creationId xmlns:a16="http://schemas.microsoft.com/office/drawing/2014/main" id="{D0D2A860-23B9-2E49-2A09-ACC56483B8DD}"/>
              </a:ext>
            </a:extLst>
          </p:cNvPr>
          <p:cNvSpPr txBox="1"/>
          <p:nvPr/>
        </p:nvSpPr>
        <p:spPr>
          <a:xfrm>
            <a:off x="4648200" y="952500"/>
            <a:ext cx="7086600" cy="1046440"/>
          </a:xfrm>
          <a:prstGeom prst="rect">
            <a:avLst/>
          </a:prstGeom>
          <a:noFill/>
        </p:spPr>
        <p:txBody>
          <a:bodyPr wrap="square" rtlCol="0">
            <a:spAutoFit/>
          </a:bodyPr>
          <a:lstStyle/>
          <a:p>
            <a:r>
              <a:rPr lang="en-IN" sz="4400" b="1" i="0" u="none" strike="noStrike" cap="none" dirty="0">
                <a:solidFill>
                  <a:srgbClr val="DCB689"/>
                </a:solidFill>
                <a:latin typeface="Arial"/>
                <a:ea typeface="Arial"/>
                <a:cs typeface="Arial"/>
                <a:sym typeface="Arial"/>
              </a:rPr>
              <a:t>INFRARED ASTRONOMY</a:t>
            </a:r>
          </a:p>
          <a:p>
            <a:endParaRPr lang="en-IN" dirty="0"/>
          </a:p>
        </p:txBody>
      </p:sp>
    </p:spTree>
    <p:extLst>
      <p:ext uri="{BB962C8B-B14F-4D97-AF65-F5344CB8AC3E}">
        <p14:creationId xmlns:p14="http://schemas.microsoft.com/office/powerpoint/2010/main" val="825784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209;p24">
            <a:extLst>
              <a:ext uri="{FF2B5EF4-FFF2-40B4-BE49-F238E27FC236}">
                <a16:creationId xmlns:a16="http://schemas.microsoft.com/office/drawing/2014/main" id="{9A856069-B162-0285-0EF4-14B35166BF85}"/>
              </a:ext>
            </a:extLst>
          </p:cNvPr>
          <p:cNvPicPr preferRelativeResize="0"/>
          <p:nvPr/>
        </p:nvPicPr>
        <p:blipFill rotWithShape="1">
          <a:blip r:embed="rId7">
            <a:alphaModFix/>
          </a:blip>
          <a:srcRect/>
          <a:stretch/>
        </p:blipFill>
        <p:spPr>
          <a:xfrm>
            <a:off x="5181600" y="2970870"/>
            <a:ext cx="9372600" cy="6058830"/>
          </a:xfrm>
          <a:prstGeom prst="rect">
            <a:avLst/>
          </a:prstGeom>
          <a:noFill/>
          <a:ln>
            <a:noFill/>
          </a:ln>
        </p:spPr>
      </p:pic>
      <p:sp>
        <p:nvSpPr>
          <p:cNvPr id="8" name="TextBox 7">
            <a:extLst>
              <a:ext uri="{FF2B5EF4-FFF2-40B4-BE49-F238E27FC236}">
                <a16:creationId xmlns:a16="http://schemas.microsoft.com/office/drawing/2014/main" id="{937E01F9-16F3-A3A5-3A56-73AC95D85C17}"/>
              </a:ext>
            </a:extLst>
          </p:cNvPr>
          <p:cNvSpPr txBox="1"/>
          <p:nvPr/>
        </p:nvSpPr>
        <p:spPr>
          <a:xfrm>
            <a:off x="5181600" y="1230502"/>
            <a:ext cx="7772400" cy="1046440"/>
          </a:xfrm>
          <a:prstGeom prst="rect">
            <a:avLst/>
          </a:prstGeom>
          <a:noFill/>
        </p:spPr>
        <p:txBody>
          <a:bodyPr wrap="square" rtlCol="0">
            <a:spAutoFit/>
          </a:bodyPr>
          <a:lstStyle/>
          <a:p>
            <a:r>
              <a:rPr lang="en-IN" sz="4400" b="1" i="0" u="none" strike="noStrike" cap="none" dirty="0">
                <a:solidFill>
                  <a:srgbClr val="DCB689"/>
                </a:solidFill>
                <a:latin typeface="Arial"/>
                <a:ea typeface="Arial"/>
                <a:cs typeface="Arial"/>
                <a:sym typeface="Arial"/>
              </a:rPr>
              <a:t>BURGLAR ALARM SYSTEM</a:t>
            </a:r>
          </a:p>
          <a:p>
            <a:endParaRPr lang="en-IN" dirty="0"/>
          </a:p>
        </p:txBody>
      </p:sp>
    </p:spTree>
    <p:extLst>
      <p:ext uri="{BB962C8B-B14F-4D97-AF65-F5344CB8AC3E}">
        <p14:creationId xmlns:p14="http://schemas.microsoft.com/office/powerpoint/2010/main" val="1459994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5"/>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pic>
        <p:nvPicPr>
          <p:cNvPr id="8" name="Google Shape;220;p26">
            <a:extLst>
              <a:ext uri="{FF2B5EF4-FFF2-40B4-BE49-F238E27FC236}">
                <a16:creationId xmlns:a16="http://schemas.microsoft.com/office/drawing/2014/main" id="{D89792A5-B2C0-0C03-D474-FCBB70DEC8E3}"/>
              </a:ext>
            </a:extLst>
          </p:cNvPr>
          <p:cNvPicPr preferRelativeResize="0"/>
          <p:nvPr/>
        </p:nvPicPr>
        <p:blipFill rotWithShape="1">
          <a:blip r:embed="rId6">
            <a:alphaModFix/>
          </a:blip>
          <a:srcRect/>
          <a:stretch/>
        </p:blipFill>
        <p:spPr>
          <a:xfrm>
            <a:off x="5181600" y="3028433"/>
            <a:ext cx="8382000" cy="5867400"/>
          </a:xfrm>
          <a:prstGeom prst="rect">
            <a:avLst/>
          </a:prstGeom>
          <a:noFill/>
          <a:ln>
            <a:noFill/>
          </a:ln>
        </p:spPr>
      </p:pic>
      <p:pic>
        <p:nvPicPr>
          <p:cNvPr id="9" name="Google Shape;222;p26">
            <a:extLst>
              <a:ext uri="{FF2B5EF4-FFF2-40B4-BE49-F238E27FC236}">
                <a16:creationId xmlns:a16="http://schemas.microsoft.com/office/drawing/2014/main" id="{87B5C2D3-735C-81E8-0361-8ECF0A18149D}"/>
              </a:ext>
            </a:extLst>
          </p:cNvPr>
          <p:cNvPicPr preferRelativeResize="0"/>
          <p:nvPr/>
        </p:nvPicPr>
        <p:blipFill rotWithShape="1">
          <a:blip r:embed="rId7">
            <a:alphaModFix/>
          </a:blip>
          <a:srcRect/>
          <a:stretch/>
        </p:blipFill>
        <p:spPr>
          <a:xfrm>
            <a:off x="8001000" y="3924300"/>
            <a:ext cx="3429000" cy="2590800"/>
          </a:xfrm>
          <a:prstGeom prst="rect">
            <a:avLst/>
          </a:prstGeom>
          <a:noFill/>
          <a:ln>
            <a:noFill/>
          </a:ln>
        </p:spPr>
      </p:pic>
      <p:sp>
        <p:nvSpPr>
          <p:cNvPr id="10" name="TextBox 9">
            <a:extLst>
              <a:ext uri="{FF2B5EF4-FFF2-40B4-BE49-F238E27FC236}">
                <a16:creationId xmlns:a16="http://schemas.microsoft.com/office/drawing/2014/main" id="{76675674-14EE-8D74-9C23-40563E8B652C}"/>
              </a:ext>
            </a:extLst>
          </p:cNvPr>
          <p:cNvSpPr txBox="1"/>
          <p:nvPr/>
        </p:nvSpPr>
        <p:spPr>
          <a:xfrm>
            <a:off x="5181600" y="1543567"/>
            <a:ext cx="6248400" cy="923330"/>
          </a:xfrm>
          <a:prstGeom prst="rect">
            <a:avLst/>
          </a:prstGeom>
          <a:noFill/>
        </p:spPr>
        <p:txBody>
          <a:bodyPr wrap="square" rtlCol="0">
            <a:spAutoFit/>
          </a:bodyPr>
          <a:lstStyle/>
          <a:p>
            <a:r>
              <a:rPr lang="en-IN" sz="3600" b="1" i="0" u="none" strike="noStrike" cap="none" dirty="0">
                <a:solidFill>
                  <a:srgbClr val="DCB689"/>
                </a:solidFill>
                <a:latin typeface="Arial"/>
                <a:ea typeface="Arial"/>
                <a:cs typeface="Arial"/>
                <a:sym typeface="Arial"/>
              </a:rPr>
              <a:t>IT’S PRACTICAL TIME NOW </a:t>
            </a:r>
          </a:p>
          <a:p>
            <a:endParaRPr lang="en-IN" dirty="0"/>
          </a:p>
        </p:txBody>
      </p:sp>
    </p:spTree>
    <p:extLst>
      <p:ext uri="{BB962C8B-B14F-4D97-AF65-F5344CB8AC3E}">
        <p14:creationId xmlns:p14="http://schemas.microsoft.com/office/powerpoint/2010/main" val="1814895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5"/>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4" name="TextBox 3">
            <a:extLst>
              <a:ext uri="{FF2B5EF4-FFF2-40B4-BE49-F238E27FC236}">
                <a16:creationId xmlns:a16="http://schemas.microsoft.com/office/drawing/2014/main" id="{EF9E7B27-83D4-3A0C-F62B-5352207E77B5}"/>
              </a:ext>
            </a:extLst>
          </p:cNvPr>
          <p:cNvSpPr txBox="1"/>
          <p:nvPr/>
        </p:nvSpPr>
        <p:spPr>
          <a:xfrm>
            <a:off x="5135774" y="935212"/>
            <a:ext cx="5791200" cy="984885"/>
          </a:xfrm>
          <a:prstGeom prst="rect">
            <a:avLst/>
          </a:prstGeom>
          <a:noFill/>
        </p:spPr>
        <p:txBody>
          <a:bodyPr wrap="square" rtlCol="0">
            <a:spAutoFit/>
          </a:bodyPr>
          <a:lstStyle/>
          <a:p>
            <a:r>
              <a:rPr lang="en-IN" sz="4000" dirty="0">
                <a:solidFill>
                  <a:srgbClr val="DCB689"/>
                </a:solidFill>
                <a:latin typeface="Poppins SemiBold"/>
                <a:ea typeface="Poppins SemiBold"/>
                <a:cs typeface="Poppins SemiBold"/>
                <a:sym typeface="Poppins SemiBold"/>
              </a:rPr>
              <a:t>PIN DIAGRAM</a:t>
            </a:r>
            <a:endParaRPr lang="en-IN" sz="4000" b="0" i="0" u="none" strike="noStrike" cap="none" dirty="0">
              <a:solidFill>
                <a:srgbClr val="DCB689"/>
              </a:solidFill>
              <a:latin typeface="Poppins SemiBold"/>
              <a:ea typeface="Poppins SemiBold"/>
              <a:cs typeface="Poppins SemiBold"/>
              <a:sym typeface="Poppins SemiBold"/>
            </a:endParaRPr>
          </a:p>
          <a:p>
            <a:endParaRPr lang="en-IN" dirty="0"/>
          </a:p>
        </p:txBody>
      </p:sp>
      <p:pic>
        <p:nvPicPr>
          <p:cNvPr id="11" name="Picture 10">
            <a:extLst>
              <a:ext uri="{FF2B5EF4-FFF2-40B4-BE49-F238E27FC236}">
                <a16:creationId xmlns:a16="http://schemas.microsoft.com/office/drawing/2014/main" id="{43B7A505-2A99-A787-746D-A141A188BE54}"/>
              </a:ext>
            </a:extLst>
          </p:cNvPr>
          <p:cNvPicPr>
            <a:picLocks noChangeAspect="1"/>
          </p:cNvPicPr>
          <p:nvPr/>
        </p:nvPicPr>
        <p:blipFill>
          <a:blip r:embed="rId6"/>
          <a:stretch>
            <a:fillRect/>
          </a:stretch>
        </p:blipFill>
        <p:spPr>
          <a:xfrm>
            <a:off x="4994892" y="2171700"/>
            <a:ext cx="9483108" cy="6663806"/>
          </a:xfrm>
          <a:prstGeom prst="rect">
            <a:avLst/>
          </a:prstGeom>
        </p:spPr>
      </p:pic>
      <p:sp>
        <p:nvSpPr>
          <p:cNvPr id="12" name="TextBox 11">
            <a:extLst>
              <a:ext uri="{FF2B5EF4-FFF2-40B4-BE49-F238E27FC236}">
                <a16:creationId xmlns:a16="http://schemas.microsoft.com/office/drawing/2014/main" id="{9ABA02BD-B6B1-20F7-47C7-E9B77AFEF6D4}"/>
              </a:ext>
            </a:extLst>
          </p:cNvPr>
          <p:cNvSpPr txBox="1"/>
          <p:nvPr/>
        </p:nvSpPr>
        <p:spPr>
          <a:xfrm>
            <a:off x="1981200" y="2855309"/>
            <a:ext cx="2743200" cy="369332"/>
          </a:xfrm>
          <a:prstGeom prst="rect">
            <a:avLst/>
          </a:prstGeom>
          <a:noFill/>
        </p:spPr>
        <p:txBody>
          <a:bodyPr wrap="square" rtlCol="0">
            <a:spAutoFit/>
          </a:bodyPr>
          <a:lstStyle/>
          <a:p>
            <a:r>
              <a:rPr lang="en-US" dirty="0"/>
              <a:t>V</a:t>
            </a:r>
            <a:endParaRPr lang="en-IN" dirty="0"/>
          </a:p>
        </p:txBody>
      </p:sp>
    </p:spTree>
    <p:extLst>
      <p:ext uri="{BB962C8B-B14F-4D97-AF65-F5344CB8AC3E}">
        <p14:creationId xmlns:p14="http://schemas.microsoft.com/office/powerpoint/2010/main" val="2261883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4" name="TextBox 3">
            <a:extLst>
              <a:ext uri="{FF2B5EF4-FFF2-40B4-BE49-F238E27FC236}">
                <a16:creationId xmlns:a16="http://schemas.microsoft.com/office/drawing/2014/main" id="{CF707DB1-D422-4D84-4595-5D34453EEDD0}"/>
              </a:ext>
            </a:extLst>
          </p:cNvPr>
          <p:cNvSpPr txBox="1"/>
          <p:nvPr/>
        </p:nvSpPr>
        <p:spPr>
          <a:xfrm>
            <a:off x="5791200" y="952500"/>
            <a:ext cx="6400800" cy="830997"/>
          </a:xfrm>
          <a:prstGeom prst="rect">
            <a:avLst/>
          </a:prstGeom>
          <a:noFill/>
        </p:spPr>
        <p:txBody>
          <a:bodyPr wrap="square" rtlCol="0">
            <a:spAutoFit/>
          </a:bodyPr>
          <a:lstStyle/>
          <a:p>
            <a:r>
              <a:rPr lang="en-US" sz="4800" dirty="0">
                <a:solidFill>
                  <a:schemeClr val="bg2">
                    <a:lumMod val="50000"/>
                  </a:schemeClr>
                </a:solidFill>
              </a:rPr>
              <a:t>CIRCUIT DIAGRAM</a:t>
            </a:r>
            <a:endParaRPr lang="en-IN" sz="4800" dirty="0">
              <a:solidFill>
                <a:schemeClr val="bg2">
                  <a:lumMod val="50000"/>
                </a:schemeClr>
              </a:solidFill>
            </a:endParaRPr>
          </a:p>
        </p:txBody>
      </p:sp>
      <p:pic>
        <p:nvPicPr>
          <p:cNvPr id="9" name="Picture 8">
            <a:extLst>
              <a:ext uri="{FF2B5EF4-FFF2-40B4-BE49-F238E27FC236}">
                <a16:creationId xmlns:a16="http://schemas.microsoft.com/office/drawing/2014/main" id="{8B267A0B-9278-C283-BC1F-AB6C3C46B34A}"/>
              </a:ext>
            </a:extLst>
          </p:cNvPr>
          <p:cNvPicPr>
            <a:picLocks noChangeAspect="1"/>
          </p:cNvPicPr>
          <p:nvPr/>
        </p:nvPicPr>
        <p:blipFill>
          <a:blip r:embed="rId7"/>
          <a:stretch>
            <a:fillRect/>
          </a:stretch>
        </p:blipFill>
        <p:spPr>
          <a:xfrm>
            <a:off x="7772400" y="2485654"/>
            <a:ext cx="9906000" cy="6620246"/>
          </a:xfrm>
          <a:prstGeom prst="rect">
            <a:avLst/>
          </a:prstGeom>
        </p:spPr>
      </p:pic>
      <p:sp>
        <p:nvSpPr>
          <p:cNvPr id="10" name="TextBox 9">
            <a:extLst>
              <a:ext uri="{FF2B5EF4-FFF2-40B4-BE49-F238E27FC236}">
                <a16:creationId xmlns:a16="http://schemas.microsoft.com/office/drawing/2014/main" id="{8FCDD553-C529-4891-3486-01F1D52C09EE}"/>
              </a:ext>
            </a:extLst>
          </p:cNvPr>
          <p:cNvSpPr txBox="1"/>
          <p:nvPr/>
        </p:nvSpPr>
        <p:spPr>
          <a:xfrm>
            <a:off x="762000" y="3480703"/>
            <a:ext cx="6553200" cy="2554545"/>
          </a:xfrm>
          <a:prstGeom prst="rect">
            <a:avLst/>
          </a:prstGeom>
          <a:noFill/>
        </p:spPr>
        <p:txBody>
          <a:bodyPr wrap="square" rtlCol="0">
            <a:spAutoFit/>
          </a:bodyPr>
          <a:lstStyle/>
          <a:p>
            <a:pPr marL="285750" indent="-285750">
              <a:buFont typeface="Arial" panose="020B0604020202020204" pitchFamily="34" charset="0"/>
              <a:buChar char="•"/>
            </a:pPr>
            <a:r>
              <a:rPr lang="en-IN" sz="4000" dirty="0">
                <a:solidFill>
                  <a:schemeClr val="bg2">
                    <a:lumMod val="50000"/>
                  </a:schemeClr>
                </a:solidFill>
              </a:rPr>
              <a:t>VCC </a:t>
            </a:r>
            <a:r>
              <a:rPr lang="en-IN" sz="4000" dirty="0">
                <a:solidFill>
                  <a:schemeClr val="bg2">
                    <a:lumMod val="50000"/>
                  </a:schemeClr>
                </a:solidFill>
                <a:sym typeface="Wingdings" panose="05000000000000000000" pitchFamily="2" charset="2"/>
              </a:rPr>
              <a:t>3V</a:t>
            </a:r>
          </a:p>
          <a:p>
            <a:pPr marL="285750" indent="-285750">
              <a:buFont typeface="Arial" panose="020B0604020202020204" pitchFamily="34" charset="0"/>
              <a:buChar char="•"/>
            </a:pPr>
            <a:r>
              <a:rPr lang="en-IN" sz="4000" dirty="0">
                <a:solidFill>
                  <a:schemeClr val="bg2">
                    <a:lumMod val="50000"/>
                  </a:schemeClr>
                </a:solidFill>
                <a:sym typeface="Wingdings" panose="05000000000000000000" pitchFamily="2" charset="2"/>
              </a:rPr>
              <a:t>GND of LDR module  GND of ESP32</a:t>
            </a:r>
          </a:p>
          <a:p>
            <a:pPr marL="285750" indent="-285750">
              <a:buFont typeface="Arial" panose="020B0604020202020204" pitchFamily="34" charset="0"/>
              <a:buChar char="•"/>
            </a:pPr>
            <a:r>
              <a:rPr lang="en-IN" sz="4000" dirty="0">
                <a:solidFill>
                  <a:schemeClr val="bg2">
                    <a:lumMod val="50000"/>
                  </a:schemeClr>
                </a:solidFill>
                <a:sym typeface="Wingdings" panose="05000000000000000000" pitchFamily="2" charset="2"/>
              </a:rPr>
              <a:t>A0D34 OF ESP32</a:t>
            </a:r>
            <a:endParaRPr lang="en-IN" sz="4000" dirty="0">
              <a:solidFill>
                <a:schemeClr val="bg2">
                  <a:lumMod val="50000"/>
                </a:schemeClr>
              </a:solidFill>
            </a:endParaRPr>
          </a:p>
        </p:txBody>
      </p:sp>
    </p:spTree>
    <p:extLst>
      <p:ext uri="{BB962C8B-B14F-4D97-AF65-F5344CB8AC3E}">
        <p14:creationId xmlns:p14="http://schemas.microsoft.com/office/powerpoint/2010/main" val="599904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70;g15fbc4c86c6_1_9">
            <a:extLst>
              <a:ext uri="{FF2B5EF4-FFF2-40B4-BE49-F238E27FC236}">
                <a16:creationId xmlns:a16="http://schemas.microsoft.com/office/drawing/2014/main" id="{0874C6AD-70B8-F920-379B-A7C1C6B4F8EC}"/>
              </a:ext>
            </a:extLst>
          </p:cNvPr>
          <p:cNvPicPr preferRelativeResize="0"/>
          <p:nvPr/>
        </p:nvPicPr>
        <p:blipFill rotWithShape="1">
          <a:blip r:embed="rId7">
            <a:alphaModFix/>
          </a:blip>
          <a:srcRect/>
          <a:stretch/>
        </p:blipFill>
        <p:spPr>
          <a:xfrm>
            <a:off x="6096000" y="2547221"/>
            <a:ext cx="5063375" cy="5192558"/>
          </a:xfrm>
          <a:prstGeom prst="rect">
            <a:avLst/>
          </a:prstGeom>
          <a:noFill/>
          <a:ln>
            <a:noFill/>
          </a:ln>
        </p:spPr>
      </p:pic>
    </p:spTree>
    <p:extLst>
      <p:ext uri="{BB962C8B-B14F-4D97-AF65-F5344CB8AC3E}">
        <p14:creationId xmlns:p14="http://schemas.microsoft.com/office/powerpoint/2010/main" val="84814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4" name="TextBox 3">
            <a:extLst>
              <a:ext uri="{FF2B5EF4-FFF2-40B4-BE49-F238E27FC236}">
                <a16:creationId xmlns:a16="http://schemas.microsoft.com/office/drawing/2014/main" id="{FECB4922-3519-584D-9DCB-1BB0E875513D}"/>
              </a:ext>
            </a:extLst>
          </p:cNvPr>
          <p:cNvSpPr txBox="1"/>
          <p:nvPr/>
        </p:nvSpPr>
        <p:spPr>
          <a:xfrm>
            <a:off x="3501409" y="154875"/>
            <a:ext cx="2667000" cy="830997"/>
          </a:xfrm>
          <a:prstGeom prst="rect">
            <a:avLst/>
          </a:prstGeom>
          <a:noFill/>
        </p:spPr>
        <p:txBody>
          <a:bodyPr wrap="square" rtlCol="0">
            <a:spAutoFit/>
          </a:bodyPr>
          <a:lstStyle/>
          <a:p>
            <a:r>
              <a:rPr lang="en-US" sz="4800" dirty="0">
                <a:solidFill>
                  <a:schemeClr val="bg2">
                    <a:lumMod val="50000"/>
                  </a:schemeClr>
                </a:solidFill>
              </a:rPr>
              <a:t>CODE</a:t>
            </a:r>
            <a:endParaRPr lang="en-IN" sz="4800" dirty="0">
              <a:solidFill>
                <a:schemeClr val="bg2">
                  <a:lumMod val="50000"/>
                </a:schemeClr>
              </a:solidFill>
            </a:endParaRPr>
          </a:p>
        </p:txBody>
      </p:sp>
      <p:pic>
        <p:nvPicPr>
          <p:cNvPr id="9" name="Picture 8">
            <a:extLst>
              <a:ext uri="{FF2B5EF4-FFF2-40B4-BE49-F238E27FC236}">
                <a16:creationId xmlns:a16="http://schemas.microsoft.com/office/drawing/2014/main" id="{0A52D075-742D-CD8E-0623-EB4D1664F712}"/>
              </a:ext>
            </a:extLst>
          </p:cNvPr>
          <p:cNvPicPr>
            <a:picLocks noChangeAspect="1"/>
          </p:cNvPicPr>
          <p:nvPr/>
        </p:nvPicPr>
        <p:blipFill>
          <a:blip r:embed="rId7"/>
          <a:stretch>
            <a:fillRect/>
          </a:stretch>
        </p:blipFill>
        <p:spPr>
          <a:xfrm>
            <a:off x="2743200" y="1140746"/>
            <a:ext cx="12496799" cy="7574923"/>
          </a:xfrm>
          <a:prstGeom prst="rect">
            <a:avLst/>
          </a:prstGeom>
        </p:spPr>
      </p:pic>
    </p:spTree>
    <p:extLst>
      <p:ext uri="{BB962C8B-B14F-4D97-AF65-F5344CB8AC3E}">
        <p14:creationId xmlns:p14="http://schemas.microsoft.com/office/powerpoint/2010/main" val="2126992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5"/>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8" name="TextBox 7">
            <a:extLst>
              <a:ext uri="{FF2B5EF4-FFF2-40B4-BE49-F238E27FC236}">
                <a16:creationId xmlns:a16="http://schemas.microsoft.com/office/drawing/2014/main" id="{EB936055-29D4-ABF8-C7EA-4B4C8C0ED7DE}"/>
              </a:ext>
            </a:extLst>
          </p:cNvPr>
          <p:cNvSpPr txBox="1"/>
          <p:nvPr/>
        </p:nvSpPr>
        <p:spPr>
          <a:xfrm>
            <a:off x="6400800" y="4229100"/>
            <a:ext cx="5029200" cy="1200329"/>
          </a:xfrm>
          <a:prstGeom prst="rect">
            <a:avLst/>
          </a:prstGeom>
          <a:noFill/>
        </p:spPr>
        <p:txBody>
          <a:bodyPr wrap="square" rtlCol="0">
            <a:spAutoFit/>
          </a:bodyPr>
          <a:lstStyle/>
          <a:p>
            <a:r>
              <a:rPr lang="en-US" sz="7200" dirty="0">
                <a:solidFill>
                  <a:schemeClr val="bg2">
                    <a:lumMod val="50000"/>
                  </a:schemeClr>
                </a:solidFill>
              </a:rPr>
              <a:t>THANK YOU</a:t>
            </a:r>
            <a:endParaRPr lang="en-IN" sz="7200" dirty="0">
              <a:solidFill>
                <a:schemeClr val="bg2">
                  <a:lumMod val="50000"/>
                </a:schemeClr>
              </a:solidFill>
            </a:endParaRPr>
          </a:p>
        </p:txBody>
      </p:sp>
    </p:spTree>
    <p:extLst>
      <p:ext uri="{BB962C8B-B14F-4D97-AF65-F5344CB8AC3E}">
        <p14:creationId xmlns:p14="http://schemas.microsoft.com/office/powerpoint/2010/main" val="2260543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75;p5">
            <a:extLst>
              <a:ext uri="{FF2B5EF4-FFF2-40B4-BE49-F238E27FC236}">
                <a16:creationId xmlns:a16="http://schemas.microsoft.com/office/drawing/2014/main" id="{EC673DED-E5A5-3490-0418-1E9270F48203}"/>
              </a:ext>
            </a:extLst>
          </p:cNvPr>
          <p:cNvPicPr preferRelativeResize="0"/>
          <p:nvPr/>
        </p:nvPicPr>
        <p:blipFill rotWithShape="1">
          <a:blip r:embed="rId7">
            <a:alphaModFix/>
          </a:blip>
          <a:srcRect/>
          <a:stretch/>
        </p:blipFill>
        <p:spPr>
          <a:xfrm>
            <a:off x="1600200" y="2400300"/>
            <a:ext cx="4191000" cy="4876800"/>
          </a:xfrm>
          <a:prstGeom prst="rect">
            <a:avLst/>
          </a:prstGeom>
          <a:noFill/>
          <a:ln>
            <a:noFill/>
          </a:ln>
        </p:spPr>
      </p:pic>
      <p:sp>
        <p:nvSpPr>
          <p:cNvPr id="8" name="TextBox 7">
            <a:extLst>
              <a:ext uri="{FF2B5EF4-FFF2-40B4-BE49-F238E27FC236}">
                <a16:creationId xmlns:a16="http://schemas.microsoft.com/office/drawing/2014/main" id="{1C8F3B4C-E1CD-5BB4-CB1A-A864726F955E}"/>
              </a:ext>
            </a:extLst>
          </p:cNvPr>
          <p:cNvSpPr txBox="1"/>
          <p:nvPr/>
        </p:nvSpPr>
        <p:spPr>
          <a:xfrm>
            <a:off x="9220200" y="2074150"/>
            <a:ext cx="6172200" cy="6740307"/>
          </a:xfrm>
          <a:prstGeom prst="rect">
            <a:avLst/>
          </a:prstGeom>
          <a:noFill/>
        </p:spPr>
        <p:txBody>
          <a:bodyPr wrap="square" rtlCol="0">
            <a:spAutoFit/>
          </a:bodyPr>
          <a:lstStyle/>
          <a:p>
            <a:r>
              <a:rPr lang="en" sz="4800" b="0" i="0" u="none" strike="noStrike" cap="none" dirty="0">
                <a:solidFill>
                  <a:srgbClr val="BEB4AB"/>
                </a:solidFill>
                <a:latin typeface="Poppins"/>
                <a:ea typeface="Poppins"/>
                <a:cs typeface="Poppins"/>
                <a:sym typeface="Poppins"/>
              </a:rPr>
              <a:t>The smartphones have a hidden LDR sensor near the front camera which detects the ambient light and changes screen brightn</a:t>
            </a:r>
            <a:r>
              <a:rPr lang="en" sz="4800" b="0" i="0" u="none" strike="noStrike" cap="none" dirty="0">
                <a:solidFill>
                  <a:srgbClr val="BEB4AB"/>
                </a:solidFill>
                <a:latin typeface="Arial"/>
                <a:ea typeface="Arial"/>
                <a:cs typeface="Arial"/>
                <a:sym typeface="Arial"/>
              </a:rPr>
              <a:t>ess accordingly</a:t>
            </a:r>
            <a:endParaRPr lang="en-IN" sz="4800" dirty="0"/>
          </a:p>
        </p:txBody>
      </p:sp>
    </p:spTree>
    <p:extLst>
      <p:ext uri="{BB962C8B-B14F-4D97-AF65-F5344CB8AC3E}">
        <p14:creationId xmlns:p14="http://schemas.microsoft.com/office/powerpoint/2010/main" val="85176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5"/>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pic>
        <p:nvPicPr>
          <p:cNvPr id="4" name="Google Shape;81;g15fbc4c86c6_1_14">
            <a:extLst>
              <a:ext uri="{FF2B5EF4-FFF2-40B4-BE49-F238E27FC236}">
                <a16:creationId xmlns:a16="http://schemas.microsoft.com/office/drawing/2014/main" id="{752419AC-612F-0487-F708-40FA394F6D61}"/>
              </a:ext>
            </a:extLst>
          </p:cNvPr>
          <p:cNvPicPr preferRelativeResize="0"/>
          <p:nvPr/>
        </p:nvPicPr>
        <p:blipFill rotWithShape="1">
          <a:blip r:embed="rId6">
            <a:alphaModFix/>
          </a:blip>
          <a:srcRect/>
          <a:stretch/>
        </p:blipFill>
        <p:spPr>
          <a:xfrm>
            <a:off x="6019800" y="2247900"/>
            <a:ext cx="5715000" cy="5029200"/>
          </a:xfrm>
          <a:prstGeom prst="rect">
            <a:avLst/>
          </a:prstGeom>
          <a:noFill/>
          <a:ln>
            <a:noFill/>
          </a:ln>
        </p:spPr>
      </p:pic>
    </p:spTree>
    <p:extLst>
      <p:ext uri="{BB962C8B-B14F-4D97-AF65-F5344CB8AC3E}">
        <p14:creationId xmlns:p14="http://schemas.microsoft.com/office/powerpoint/2010/main" val="1594763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86;p7">
            <a:extLst>
              <a:ext uri="{FF2B5EF4-FFF2-40B4-BE49-F238E27FC236}">
                <a16:creationId xmlns:a16="http://schemas.microsoft.com/office/drawing/2014/main" id="{FF49425A-710A-6761-D3FB-D48D66DB927A}"/>
              </a:ext>
            </a:extLst>
          </p:cNvPr>
          <p:cNvPicPr preferRelativeResize="0"/>
          <p:nvPr/>
        </p:nvPicPr>
        <p:blipFill rotWithShape="1">
          <a:blip r:embed="rId7">
            <a:alphaModFix/>
          </a:blip>
          <a:srcRect/>
          <a:stretch/>
        </p:blipFill>
        <p:spPr>
          <a:xfrm>
            <a:off x="0" y="0"/>
            <a:ext cx="18288000" cy="10287000"/>
          </a:xfrm>
          <a:prstGeom prst="rect">
            <a:avLst/>
          </a:prstGeom>
          <a:noFill/>
          <a:ln>
            <a:noFill/>
          </a:ln>
        </p:spPr>
      </p:pic>
    </p:spTree>
    <p:extLst>
      <p:ext uri="{BB962C8B-B14F-4D97-AF65-F5344CB8AC3E}">
        <p14:creationId xmlns:p14="http://schemas.microsoft.com/office/powerpoint/2010/main" val="9087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5"/>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4" name="TextBox 3">
            <a:extLst>
              <a:ext uri="{FF2B5EF4-FFF2-40B4-BE49-F238E27FC236}">
                <a16:creationId xmlns:a16="http://schemas.microsoft.com/office/drawing/2014/main" id="{42076317-A62E-1941-6E9F-F067504BFC05}"/>
              </a:ext>
            </a:extLst>
          </p:cNvPr>
          <p:cNvSpPr txBox="1"/>
          <p:nvPr/>
        </p:nvSpPr>
        <p:spPr>
          <a:xfrm>
            <a:off x="4114800" y="3543300"/>
            <a:ext cx="9829800" cy="1938992"/>
          </a:xfrm>
          <a:prstGeom prst="rect">
            <a:avLst/>
          </a:prstGeom>
          <a:noFill/>
        </p:spPr>
        <p:txBody>
          <a:bodyPr wrap="square" rtlCol="0">
            <a:spAutoFit/>
          </a:bodyPr>
          <a:lstStyle/>
          <a:p>
            <a:pPr marL="0" marR="0" lvl="0" indent="0" algn="l" rtl="0">
              <a:lnSpc>
                <a:spcPct val="100000"/>
              </a:lnSpc>
              <a:spcBef>
                <a:spcPts val="0"/>
              </a:spcBef>
              <a:spcAft>
                <a:spcPts val="0"/>
              </a:spcAft>
              <a:buClr>
                <a:srgbClr val="000000"/>
              </a:buClr>
              <a:buSzPts val="3200"/>
              <a:buFont typeface="Arial"/>
              <a:buNone/>
            </a:pPr>
            <a:r>
              <a:rPr lang="en-US" sz="6000" b="0" i="0" u="none" strike="noStrike" cap="none" dirty="0">
                <a:solidFill>
                  <a:srgbClr val="DCB689"/>
                </a:solidFill>
                <a:latin typeface="Arial"/>
                <a:ea typeface="Arial"/>
                <a:cs typeface="Arial"/>
                <a:sym typeface="Arial"/>
              </a:rPr>
              <a:t>SO LET’S UNDERSTAND A LDR SENSO</a:t>
            </a:r>
            <a:r>
              <a:rPr lang="en-US" sz="6000" dirty="0">
                <a:solidFill>
                  <a:srgbClr val="DCB689"/>
                </a:solidFill>
                <a:latin typeface="Arial"/>
                <a:ea typeface="Arial"/>
                <a:cs typeface="Arial"/>
                <a:sym typeface="Arial"/>
              </a:rPr>
              <a:t>R IN DETAILS</a:t>
            </a:r>
            <a:endParaRPr lang="en-US" sz="6000" b="0" i="0" u="none" strike="noStrike" cap="none" dirty="0">
              <a:solidFill>
                <a:srgbClr val="DCB689"/>
              </a:solidFill>
              <a:latin typeface="Arial"/>
              <a:ea typeface="Arial"/>
              <a:cs typeface="Arial"/>
              <a:sym typeface="Arial"/>
            </a:endParaRPr>
          </a:p>
        </p:txBody>
      </p:sp>
    </p:spTree>
    <p:extLst>
      <p:ext uri="{BB962C8B-B14F-4D97-AF65-F5344CB8AC3E}">
        <p14:creationId xmlns:p14="http://schemas.microsoft.com/office/powerpoint/2010/main" val="344408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5"/>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3"/>
            <a:stretch>
              <a:fillRect/>
            </a:stretch>
          </a:blipFill>
        </p:spPr>
      </p:sp>
      <p:pic>
        <p:nvPicPr>
          <p:cNvPr id="4" name="Google Shape;101;p11">
            <a:extLst>
              <a:ext uri="{FF2B5EF4-FFF2-40B4-BE49-F238E27FC236}">
                <a16:creationId xmlns:a16="http://schemas.microsoft.com/office/drawing/2014/main" id="{0E00F1EB-BD17-2412-CD59-9A3A661159C2}"/>
              </a:ext>
            </a:extLst>
          </p:cNvPr>
          <p:cNvPicPr preferRelativeResize="0"/>
          <p:nvPr/>
        </p:nvPicPr>
        <p:blipFill rotWithShape="1">
          <a:blip r:embed="rId6">
            <a:alphaModFix/>
          </a:blip>
          <a:srcRect/>
          <a:stretch/>
        </p:blipFill>
        <p:spPr>
          <a:xfrm>
            <a:off x="2895794" y="1832897"/>
            <a:ext cx="12115800" cy="6324600"/>
          </a:xfrm>
          <a:prstGeom prst="rect">
            <a:avLst/>
          </a:prstGeom>
          <a:noFill/>
          <a:ln>
            <a:noFill/>
          </a:ln>
        </p:spPr>
      </p:pic>
    </p:spTree>
    <p:extLst>
      <p:ext uri="{BB962C8B-B14F-4D97-AF65-F5344CB8AC3E}">
        <p14:creationId xmlns:p14="http://schemas.microsoft.com/office/powerpoint/2010/main" val="778666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19935" y="384267"/>
            <a:ext cx="2423265" cy="124685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sp>
        <p:nvSpPr>
          <p:cNvPr id="5" name="Freeform 5"/>
          <p:cNvSpPr/>
          <p:nvPr/>
        </p:nvSpPr>
        <p:spPr>
          <a:xfrm>
            <a:off x="319935" y="8838270"/>
            <a:ext cx="4006025" cy="1246855"/>
          </a:xfrm>
          <a:custGeom>
            <a:avLst/>
            <a:gdLst/>
            <a:ahLst/>
            <a:cxnLst/>
            <a:rect l="l" t="t" r="r" b="b"/>
            <a:pathLst>
              <a:path w="4006025" h="1246855">
                <a:moveTo>
                  <a:pt x="0" y="0"/>
                </a:moveTo>
                <a:lnTo>
                  <a:pt x="4006025" y="0"/>
                </a:lnTo>
                <a:lnTo>
                  <a:pt x="4006025" y="1246855"/>
                </a:lnTo>
                <a:lnTo>
                  <a:pt x="0" y="1246855"/>
                </a:lnTo>
                <a:lnTo>
                  <a:pt x="0" y="0"/>
                </a:lnTo>
                <a:close/>
              </a:path>
            </a:pathLst>
          </a:custGeom>
          <a:blipFill>
            <a:blip r:embed="rId5"/>
            <a:stretch>
              <a:fillRect/>
            </a:stretch>
          </a:blipFill>
        </p:spPr>
      </p:sp>
      <p:pic>
        <p:nvPicPr>
          <p:cNvPr id="6" name="Picture 5">
            <a:extLst>
              <a:ext uri="{FF2B5EF4-FFF2-40B4-BE49-F238E27FC236}">
                <a16:creationId xmlns:a16="http://schemas.microsoft.com/office/drawing/2014/main" id="{7E238E30-FB88-1428-F43F-82925CBAD385}"/>
              </a:ext>
            </a:extLst>
          </p:cNvPr>
          <p:cNvPicPr>
            <a:picLocks noChangeAspect="1"/>
          </p:cNvPicPr>
          <p:nvPr/>
        </p:nvPicPr>
        <p:blipFill>
          <a:blip r:embed="rId6"/>
          <a:stretch>
            <a:fillRect/>
          </a:stretch>
        </p:blipFill>
        <p:spPr>
          <a:xfrm>
            <a:off x="13453092" y="570374"/>
            <a:ext cx="4529721" cy="1066892"/>
          </a:xfrm>
          <a:prstGeom prst="rect">
            <a:avLst/>
          </a:prstGeom>
        </p:spPr>
      </p:pic>
      <p:sp>
        <p:nvSpPr>
          <p:cNvPr id="7" name="Freeform 5">
            <a:extLst>
              <a:ext uri="{FF2B5EF4-FFF2-40B4-BE49-F238E27FC236}">
                <a16:creationId xmlns:a16="http://schemas.microsoft.com/office/drawing/2014/main" id="{65DD8E25-115E-8EA1-BE6C-5C128284A2B1}"/>
              </a:ext>
            </a:extLst>
          </p:cNvPr>
          <p:cNvSpPr/>
          <p:nvPr/>
        </p:nvSpPr>
        <p:spPr>
          <a:xfrm>
            <a:off x="457394" y="453917"/>
            <a:ext cx="2438400" cy="1299805"/>
          </a:xfrm>
          <a:custGeom>
            <a:avLst/>
            <a:gdLst/>
            <a:ahLst/>
            <a:cxnLst/>
            <a:rect l="l" t="t" r="r" b="b"/>
            <a:pathLst>
              <a:path w="2639248" h="1422349">
                <a:moveTo>
                  <a:pt x="0" y="0"/>
                </a:moveTo>
                <a:lnTo>
                  <a:pt x="2639248" y="0"/>
                </a:lnTo>
                <a:lnTo>
                  <a:pt x="2639248" y="1422349"/>
                </a:lnTo>
                <a:lnTo>
                  <a:pt x="0" y="1422349"/>
                </a:lnTo>
                <a:lnTo>
                  <a:pt x="0" y="0"/>
                </a:lnTo>
                <a:close/>
              </a:path>
            </a:pathLst>
          </a:custGeom>
          <a:blipFill>
            <a:blip r:embed="rId4"/>
            <a:stretch>
              <a:fillRect/>
            </a:stretch>
          </a:blipFill>
        </p:spPr>
      </p:sp>
      <p:pic>
        <p:nvPicPr>
          <p:cNvPr id="4" name="Google Shape;109;p8">
            <a:extLst>
              <a:ext uri="{FF2B5EF4-FFF2-40B4-BE49-F238E27FC236}">
                <a16:creationId xmlns:a16="http://schemas.microsoft.com/office/drawing/2014/main" id="{36C61C58-76B4-C58F-9145-8084F0151B1C}"/>
              </a:ext>
            </a:extLst>
          </p:cNvPr>
          <p:cNvPicPr preferRelativeResize="0"/>
          <p:nvPr/>
        </p:nvPicPr>
        <p:blipFill rotWithShape="1">
          <a:blip r:embed="rId7">
            <a:alphaModFix/>
          </a:blip>
          <a:srcRect/>
          <a:stretch/>
        </p:blipFill>
        <p:spPr>
          <a:xfrm>
            <a:off x="1795462" y="3695700"/>
            <a:ext cx="5486400" cy="4731770"/>
          </a:xfrm>
          <a:prstGeom prst="rect">
            <a:avLst/>
          </a:prstGeom>
          <a:noFill/>
          <a:ln>
            <a:noFill/>
          </a:ln>
        </p:spPr>
      </p:pic>
      <p:pic>
        <p:nvPicPr>
          <p:cNvPr id="8" name="Google Shape;106;p8">
            <a:extLst>
              <a:ext uri="{FF2B5EF4-FFF2-40B4-BE49-F238E27FC236}">
                <a16:creationId xmlns:a16="http://schemas.microsoft.com/office/drawing/2014/main" id="{D0B240D1-7F5B-59DC-C25E-96F5975C9CCF}"/>
              </a:ext>
            </a:extLst>
          </p:cNvPr>
          <p:cNvPicPr preferRelativeResize="0"/>
          <p:nvPr/>
        </p:nvPicPr>
        <p:blipFill rotWithShape="1">
          <a:blip r:embed="rId8">
            <a:alphaModFix/>
          </a:blip>
          <a:srcRect/>
          <a:stretch/>
        </p:blipFill>
        <p:spPr>
          <a:xfrm>
            <a:off x="9698831" y="3769745"/>
            <a:ext cx="6172200" cy="4648200"/>
          </a:xfrm>
          <a:prstGeom prst="rect">
            <a:avLst/>
          </a:prstGeom>
          <a:noFill/>
          <a:ln>
            <a:noFill/>
          </a:ln>
        </p:spPr>
      </p:pic>
      <p:sp>
        <p:nvSpPr>
          <p:cNvPr id="9" name="TextBox 8">
            <a:extLst>
              <a:ext uri="{FF2B5EF4-FFF2-40B4-BE49-F238E27FC236}">
                <a16:creationId xmlns:a16="http://schemas.microsoft.com/office/drawing/2014/main" id="{23B6D69A-1E72-C6DE-557B-8636B0D25678}"/>
              </a:ext>
            </a:extLst>
          </p:cNvPr>
          <p:cNvSpPr txBox="1"/>
          <p:nvPr/>
        </p:nvSpPr>
        <p:spPr>
          <a:xfrm>
            <a:off x="4538661" y="1631122"/>
            <a:ext cx="8609243" cy="1107996"/>
          </a:xfrm>
          <a:prstGeom prst="rect">
            <a:avLst/>
          </a:prstGeom>
          <a:noFill/>
        </p:spPr>
        <p:txBody>
          <a:bodyPr wrap="square" rtlCol="0">
            <a:spAutoFit/>
          </a:bodyPr>
          <a:lstStyle/>
          <a:p>
            <a:r>
              <a:rPr lang="en-IN" sz="4800" b="0" i="0" dirty="0">
                <a:ln w="9525" cap="flat" cmpd="sng">
                  <a:solidFill>
                    <a:schemeClr val="dk2"/>
                  </a:solidFill>
                  <a:prstDash val="solid"/>
                  <a:round/>
                  <a:headEnd type="none" w="sm" len="sm"/>
                  <a:tailEnd type="none" w="sm" len="sm"/>
                </a:ln>
                <a:solidFill>
                  <a:srgbClr val="DCB689"/>
                </a:solidFill>
                <a:latin typeface="Arial"/>
              </a:rPr>
              <a:t>Light Dependent Resistor</a:t>
            </a:r>
          </a:p>
          <a:p>
            <a:endParaRPr lang="en-IN" dirty="0"/>
          </a:p>
        </p:txBody>
      </p:sp>
    </p:spTree>
    <p:extLst>
      <p:ext uri="{BB962C8B-B14F-4D97-AF65-F5344CB8AC3E}">
        <p14:creationId xmlns:p14="http://schemas.microsoft.com/office/powerpoint/2010/main" val="3121612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968</Words>
  <Application>Microsoft Office PowerPoint</Application>
  <PresentationFormat>Custom</PresentationFormat>
  <Paragraphs>88</Paragraphs>
  <Slides>31</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Poppins Medium</vt:lpstr>
      <vt:lpstr>Calibri</vt:lpstr>
      <vt:lpstr>Poppins SemiBold</vt:lpstr>
      <vt:lpstr>Wingdings</vt:lpstr>
      <vt:lpstr>Roboto</vt:lpstr>
      <vt:lpstr>HK Modular</vt:lpstr>
      <vt:lpstr>Google Sans</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Artificial Intelligence Presentation</dc:title>
  <dc:creator>Me ☆ Miglani</dc:creator>
  <cp:lastModifiedBy>Bhaswati deka</cp:lastModifiedBy>
  <cp:revision>12</cp:revision>
  <dcterms:created xsi:type="dcterms:W3CDTF">2006-08-16T00:00:00Z</dcterms:created>
  <dcterms:modified xsi:type="dcterms:W3CDTF">2024-09-27T04:39:59Z</dcterms:modified>
  <dc:identifier>DAGRyIYsOlA</dc:identifier>
</cp:coreProperties>
</file>